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3" r:id="rId4"/>
  </p:sldMasterIdLst>
  <p:notesMasterIdLst>
    <p:notesMasterId r:id="rId15"/>
  </p:notesMasterIdLst>
  <p:handoutMasterIdLst>
    <p:handoutMasterId r:id="rId16"/>
  </p:handoutMasterIdLst>
  <p:sldIdLst>
    <p:sldId id="772" r:id="rId5"/>
    <p:sldId id="1073" r:id="rId6"/>
    <p:sldId id="775" r:id="rId7"/>
    <p:sldId id="1075" r:id="rId8"/>
    <p:sldId id="1081" r:id="rId9"/>
    <p:sldId id="848" r:id="rId10"/>
    <p:sldId id="895" r:id="rId11"/>
    <p:sldId id="828" r:id="rId12"/>
    <p:sldId id="816" r:id="rId13"/>
    <p:sldId id="921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98A45FBD-926F-8A4B-B8F7-8387A005AA67}">
          <p14:sldIdLst>
            <p14:sldId id="772"/>
            <p14:sldId id="1073"/>
            <p14:sldId id="775"/>
            <p14:sldId id="1075"/>
            <p14:sldId id="1081"/>
            <p14:sldId id="848"/>
            <p14:sldId id="895"/>
            <p14:sldId id="828"/>
            <p14:sldId id="816"/>
            <p14:sldId id="9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8"/>
    <a:srgbClr val="90969E"/>
    <a:srgbClr val="FFFFFF"/>
    <a:srgbClr val="00FA00"/>
    <a:srgbClr val="FF40FF"/>
    <a:srgbClr val="0432FF"/>
    <a:srgbClr val="000000"/>
    <a:srgbClr val="C00000"/>
    <a:srgbClr val="B3FF63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50"/>
    <p:restoredTop sz="86389"/>
  </p:normalViewPr>
  <p:slideViewPr>
    <p:cSldViewPr snapToGrid="0" snapToObjects="1">
      <p:cViewPr>
        <p:scale>
          <a:sx n="111" d="100"/>
          <a:sy n="111" d="100"/>
        </p:scale>
        <p:origin x="504" y="1048"/>
      </p:cViewPr>
      <p:guideLst/>
    </p:cSldViewPr>
  </p:slideViewPr>
  <p:outlineViewPr>
    <p:cViewPr>
      <p:scale>
        <a:sx n="33" d="100"/>
        <a:sy n="33" d="100"/>
      </p:scale>
      <p:origin x="0" y="-8160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2" d="100"/>
          <a:sy n="172" d="100"/>
        </p:scale>
        <p:origin x="36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4" Type="http://schemas.openxmlformats.org/officeDocument/2006/relationships/slide" Target="slides/slide6.xml"/><Relationship Id="rId1" Type="http://schemas.openxmlformats.org/officeDocument/2006/relationships/slide" Target="slides/slide3.xml"/><Relationship Id="rId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Nanum Gothic Regular" charset="-127"/>
                <a:ea typeface="Nanum Gothic Regular" charset="-127"/>
              </a:rPr>
              <a:t>‹#›</a:t>
            </a:fld>
            <a:endParaRPr kumimoji="1" lang="ko-KR" altLang="en-US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2019. 8. 16.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anum Gothic Regular" charset="-127"/>
                <a:ea typeface="Nanum Gothic Regular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Nanum Gothic Regular" charset="-127"/>
        <a:ea typeface="Nanum Gothic Regular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734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5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0507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10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41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925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" Type="http://schemas.openxmlformats.org/officeDocument/2006/relationships/tags" Target="../tags/tag9.xml"/><Relationship Id="rId2" Type="http://schemas.openxmlformats.org/officeDocument/2006/relationships/tags" Target="../tags/tag10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1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10" Type="http://schemas.microsoft.com/office/2007/relationships/hdphoto" Target="../media/hdphoto1.wdp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microsoft.com/office/2007/relationships/hdphoto" Target="../media/hdphoto2.wdp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3.xml"/><Relationship Id="rId2" Type="http://schemas.openxmlformats.org/officeDocument/2006/relationships/tags" Target="../tags/tag4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2.png"/><Relationship Id="rId21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5.xml"/><Relationship Id="rId2" Type="http://schemas.openxmlformats.org/officeDocument/2006/relationships/tags" Target="../tags/tag6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23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microsoft.com/office/2007/relationships/hdphoto" Target="../media/hdphoto2.wdp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12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jpg"/><Relationship Id="rId1" Type="http://schemas.openxmlformats.org/officeDocument/2006/relationships/tags" Target="../tags/tag7.xml"/><Relationship Id="rId2" Type="http://schemas.openxmlformats.org/officeDocument/2006/relationships/tags" Target="../tags/tag8.xml"/><Relationship Id="rId3" Type="http://schemas.openxmlformats.org/officeDocument/2006/relationships/slideMaster" Target="../slideMasters/slideMaster1.xml"/><Relationship Id="rId4" Type="http://schemas.openxmlformats.org/officeDocument/2006/relationships/image" Target="../media/image24.png"/><Relationship Id="rId5" Type="http://schemas.openxmlformats.org/officeDocument/2006/relationships/image" Target="../media/image5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5881911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247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0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0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4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6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13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F6B650-3307-CC4B-AFF6-4F4CCCE1D7A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4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xmlns="" id="{2B99BF57-0A5D-1D44-98DA-B89FFE9AD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solidFill>
                  <a:schemeClr val="bg1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5" name="텍스트 개체 틀 14">
            <a:extLst>
              <a:ext uri="{FF2B5EF4-FFF2-40B4-BE49-F238E27FC236}">
                <a16:creationId xmlns:a16="http://schemas.microsoft.com/office/drawing/2014/main" xmlns="" id="{CB4166DF-B8AF-074C-B488-00E36A2672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chemeClr val="bg1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4218151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3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메타트론 님</a:t>
            </a:r>
            <a:r>
              <a:rPr lang="en-US" altLang="ko-KR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,</a:t>
            </a:r>
            <a:r>
              <a:rPr lang="ko-KR" altLang="en-US" sz="600" b="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안녕하세요</a:t>
            </a:r>
            <a:endParaRPr lang="en-US" altLang="ko-KR" sz="500" b="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158110" y="260648"/>
            <a:ext cx="89856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95"/>
          <p:cNvSpPr>
            <a:spLocks noGrp="1"/>
          </p:cNvSpPr>
          <p:nvPr userDrawn="1">
            <p:ph type="body" sz="quarter" idx="10"/>
          </p:nvPr>
        </p:nvSpPr>
        <p:spPr>
          <a:xfrm>
            <a:off x="158111" y="1448"/>
            <a:ext cx="8986919" cy="259200"/>
          </a:xfrm>
          <a:prstGeom prst="rect">
            <a:avLst/>
          </a:prstGeom>
        </p:spPr>
        <p:txBody>
          <a:bodyPr lIns="0" tIns="0" rIns="0" bIns="36000" anchor="b" anchorCtr="0"/>
          <a:lstStyle>
            <a:lvl1pPr marL="0" indent="0" algn="l">
              <a:buFontTx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텍스트 개체 틀 95"/>
          <p:cNvSpPr>
            <a:spLocks noGrp="1"/>
          </p:cNvSpPr>
          <p:nvPr userDrawn="1">
            <p:ph type="body" sz="quarter" idx="11"/>
          </p:nvPr>
        </p:nvSpPr>
        <p:spPr>
          <a:xfrm>
            <a:off x="158111" y="260648"/>
            <a:ext cx="8986919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Helvetica57-Condensed" panose="020B0500000000000000" pitchFamily="34" charset="0"/>
              </a:defRPr>
            </a:lvl1pPr>
          </a:lstStyle>
          <a:p>
            <a:fld id="{FB00E03F-6C3C-4996-8BB2-B710E9BCD33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solidFill>
            <a:srgbClr val="FCFFD1"/>
          </a:solidFill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0" i="0" dirty="0">
              <a:solidFill>
                <a:schemeClr val="bg1"/>
              </a:solidFill>
              <a:latin typeface="Nanum Gothic Regular" charset="-127"/>
              <a:ea typeface="Nanum Gothic Regular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Nanum Gothic" charset="-127"/>
                <a:ea typeface="Nanum Gothic" charset="-127"/>
                <a:cs typeface="Nanum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1" i="0" dirty="0">
              <a:solidFill>
                <a:schemeClr val="bg1"/>
              </a:solidFill>
              <a:latin typeface="Nanum Gothic ExtraBold" charset="-127"/>
              <a:ea typeface="Nanum Gothic ExtraBold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768759" y="1045234"/>
            <a:ext cx="8592218" cy="528286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1" name="십자형[C] 30"/>
          <p:cNvSpPr/>
          <p:nvPr userDrawn="1"/>
        </p:nvSpPr>
        <p:spPr>
          <a:xfrm rot="2700000">
            <a:off x="9115544" y="1099311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900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8981901" y="671052"/>
            <a:ext cx="915381" cy="25919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15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메타트론 님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,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안녕하세요</a:t>
            </a:r>
            <a:endParaRPr lang="en-US" altLang="ko-KR" sz="50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26" y="732452"/>
            <a:ext cx="142600" cy="14260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0449" y="700909"/>
            <a:ext cx="199486" cy="199486"/>
          </a:xfrm>
          <a:prstGeom prst="ellipse">
            <a:avLst/>
          </a:prstGeom>
        </p:spPr>
      </p:pic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endParaRPr>
            </a:p>
          </p:txBody>
        </p:sp>
      </p:grpSp>
      <p:sp>
        <p:nvSpPr>
          <p:cNvPr id="13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4" name="직사각형 13"/>
          <p:cNvSpPr/>
          <p:nvPr userDrawn="1"/>
        </p:nvSpPr>
        <p:spPr>
          <a:xfrm>
            <a:off x="10036016" y="651620"/>
            <a:ext cx="1997875" cy="608974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7" name="직선 연결선 16"/>
          <p:cNvCxnSpPr/>
          <p:nvPr userDrawn="1"/>
        </p:nvCxnSpPr>
        <p:spPr>
          <a:xfrm>
            <a:off x="9230037" y="260648"/>
            <a:ext cx="280467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 userDrawn="1">
            <p:ph type="body" sz="quarter" idx="13"/>
          </p:nvPr>
        </p:nvSpPr>
        <p:spPr>
          <a:xfrm>
            <a:off x="10036017" y="651623"/>
            <a:ext cx="1997723" cy="6090493"/>
          </a:xfrm>
          <a:prstGeom prst="rect">
            <a:avLst/>
          </a:prstGeom>
        </p:spPr>
        <p:txBody>
          <a:bodyPr lIns="72000" tIns="72000" rIns="72000" bIns="7200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>
                <a:latin typeface="나눔고딕" panose="020D0604000000000000" pitchFamily="50" charset="-127"/>
                <a:ea typeface="나눔고딕" panose="020D0604000000000000" pitchFamily="50" charset="-127"/>
                <a:cs typeface="나눔고딕" panose="020D0604000000000000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prstClr val="white">
                  <a:lumMod val="50000"/>
                </a:prst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95">
            <a:extLst>
              <a:ext uri="{FF2B5EF4-FFF2-40B4-BE49-F238E27FC236}">
                <a16:creationId xmlns:a16="http://schemas.microsoft.com/office/drawing/2014/main" xmlns="" id="{2AD02C8A-5869-214F-9DF0-20F2EF0E7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xmlns="" id="{C4AE4219-BA34-A44E-AB76-41A6D8F7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3748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118648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8030522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sz="quarter" idx="15"/>
          </p:nvPr>
        </p:nvSpPr>
        <p:spPr>
          <a:xfrm>
            <a:off x="5988591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386664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팝업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2"/>
          <p:cNvSpPr txBox="1">
            <a:spLocks/>
          </p:cNvSpPr>
          <p:nvPr userDrawn="1"/>
        </p:nvSpPr>
        <p:spPr bwMode="auto">
          <a:xfrm>
            <a:off x="1993600" y="2045469"/>
            <a:ext cx="6181136" cy="35974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7981964" y="2111041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26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4577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19255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설명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72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설명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8882743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5650445" y="651623"/>
            <a:ext cx="3151149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99087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대시보드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88" name="그룹 8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9" name="직사각형 8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  <p:sp>
          <p:nvSpPr>
            <p:cNvPr id="91" name="직사각형 90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+mn-ea"/>
                <a:ea typeface="+mn-ea"/>
                <a:cs typeface="Malgun Gothic" charset="-127"/>
              </a:endParaRPr>
            </a:p>
          </p:txBody>
        </p:sp>
      </p:grpSp>
      <p:sp>
        <p:nvSpPr>
          <p:cNvPr id="29" name="직사각형 28"/>
          <p:cNvSpPr/>
          <p:nvPr userDrawn="1"/>
        </p:nvSpPr>
        <p:spPr>
          <a:xfrm>
            <a:off x="1750277" y="947301"/>
            <a:ext cx="8234029" cy="5794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24" name="제목 2"/>
          <p:cNvSpPr txBox="1">
            <a:spLocks/>
          </p:cNvSpPr>
          <p:nvPr userDrawn="1"/>
        </p:nvSpPr>
        <p:spPr bwMode="auto">
          <a:xfrm>
            <a:off x="158112" y="947302"/>
            <a:ext cx="1593702" cy="49185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34" name="직사각형 233"/>
          <p:cNvSpPr/>
          <p:nvPr userDrawn="1"/>
        </p:nvSpPr>
        <p:spPr>
          <a:xfrm>
            <a:off x="585113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워크북 </a:t>
            </a:r>
            <a:r>
              <a:rPr lang="en-US" altLang="ko-KR" sz="7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</a:p>
        </p:txBody>
      </p:sp>
      <p:sp>
        <p:nvSpPr>
          <p:cNvPr id="235" name="모서리가 둥근 직사각형 234"/>
          <p:cNvSpPr/>
          <p:nvPr userDrawn="1"/>
        </p:nvSpPr>
        <p:spPr>
          <a:xfrm>
            <a:off x="406921" y="1045117"/>
            <a:ext cx="256654" cy="83839"/>
          </a:xfrm>
          <a:prstGeom prst="round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kumimoji="1" lang="en-US" altLang="ko-KR" sz="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Workbook</a:t>
            </a:r>
            <a:endParaRPr kumimoji="1" lang="ko-KR" altLang="en-US" sz="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37" name="그룹 236"/>
          <p:cNvGrpSpPr>
            <a:grpSpLocks noChangeAspect="1"/>
          </p:cNvGrpSpPr>
          <p:nvPr userDrawn="1"/>
        </p:nvGrpSpPr>
        <p:grpSpPr>
          <a:xfrm>
            <a:off x="1549088" y="1064142"/>
            <a:ext cx="134785" cy="26957"/>
            <a:chOff x="6096000" y="1417850"/>
            <a:chExt cx="520198" cy="105871"/>
          </a:xfrm>
        </p:grpSpPr>
        <p:sp>
          <p:nvSpPr>
            <p:cNvPr id="238" name="타원 237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39" name="타원 238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240" name="타원 239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77" name="제목 2"/>
          <p:cNvSpPr txBox="1">
            <a:spLocks/>
          </p:cNvSpPr>
          <p:nvPr userDrawn="1"/>
        </p:nvSpPr>
        <p:spPr bwMode="auto">
          <a:xfrm>
            <a:off x="157885" y="1439156"/>
            <a:ext cx="1592142" cy="53022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 userDrawn="1"/>
        </p:nvSpPr>
        <p:spPr>
          <a:xfrm>
            <a:off x="480422" y="6482124"/>
            <a:ext cx="920226" cy="204496"/>
          </a:xfrm>
          <a:prstGeom prst="roundRect">
            <a:avLst>
              <a:gd name="adj" fmla="val 21428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600" dirty="0">
                <a:solidFill>
                  <a:prstClr val="black"/>
                </a:solidFill>
                <a:latin typeface="Nanum Gothic" charset="-127"/>
                <a:ea typeface="Nanum Gothic" charset="-127"/>
                <a:cs typeface="Nanum Gothic" charset="-127"/>
              </a:rPr>
              <a:t>Create dashboard</a:t>
            </a:r>
          </a:p>
        </p:txBody>
      </p:sp>
      <p:grpSp>
        <p:nvGrpSpPr>
          <p:cNvPr id="116" name="그룹 115"/>
          <p:cNvGrpSpPr/>
          <p:nvPr userDrawn="1"/>
        </p:nvGrpSpPr>
        <p:grpSpPr>
          <a:xfrm>
            <a:off x="239754" y="1836646"/>
            <a:ext cx="1406941" cy="1226492"/>
            <a:chOff x="1847527" y="1694754"/>
            <a:chExt cx="781245" cy="681046"/>
          </a:xfrm>
        </p:grpSpPr>
        <p:grpSp>
          <p:nvGrpSpPr>
            <p:cNvPr id="117" name="그룹 116"/>
            <p:cNvGrpSpPr/>
            <p:nvPr userDrawn="1"/>
          </p:nvGrpSpPr>
          <p:grpSpPr>
            <a:xfrm>
              <a:off x="1847527" y="1694754"/>
              <a:ext cx="781245" cy="681046"/>
              <a:chOff x="1847527" y="1694754"/>
              <a:chExt cx="781245" cy="681046"/>
            </a:xfrm>
          </p:grpSpPr>
          <p:sp>
            <p:nvSpPr>
              <p:cNvPr id="119" name="직사각형 118"/>
              <p:cNvSpPr/>
              <p:nvPr userDrawn="1"/>
            </p:nvSpPr>
            <p:spPr>
              <a:xfrm>
                <a:off x="1847527" y="1694754"/>
                <a:ext cx="781245" cy="68104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b"/>
              <a:lstStyle/>
              <a:p>
                <a:r>
                  <a:rPr kumimoji="1" lang="ko-KR" altLang="en-US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       새로운 대시보드 </a:t>
                </a:r>
                <a:r>
                  <a:rPr kumimoji="1" lang="en-US" altLang="ko-KR" sz="700" dirty="0">
                    <a:solidFill>
                      <a:prstClr val="black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01</a:t>
                </a:r>
              </a:p>
            </p:txBody>
          </p:sp>
          <p:pic>
            <p:nvPicPr>
              <p:cNvPr id="120" name="그림 119"/>
              <p:cNvPicPr>
                <a:picLocks noChangeAspect="1"/>
              </p:cNvPicPr>
              <p:nvPr userDrawn="1"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398" t="10208" r="16551" b="9974"/>
              <a:stretch/>
            </p:blipFill>
            <p:spPr>
              <a:xfrm>
                <a:off x="1883555" y="1729097"/>
                <a:ext cx="699355" cy="529786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</p:pic>
        </p:grpSp>
        <p:pic>
          <p:nvPicPr>
            <p:cNvPr id="118" name="그림 117"/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2920" y="2273515"/>
              <a:ext cx="80873" cy="80873"/>
            </a:xfrm>
            <a:prstGeom prst="rect">
              <a:avLst/>
            </a:prstGeom>
          </p:spPr>
        </p:pic>
      </p:grpSp>
      <p:pic>
        <p:nvPicPr>
          <p:cNvPr id="151" name="그림 15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1" y="1644865"/>
            <a:ext cx="1515056" cy="176567"/>
          </a:xfrm>
          <a:prstGeom prst="rect">
            <a:avLst/>
          </a:prstGeom>
        </p:spPr>
      </p:pic>
      <p:sp>
        <p:nvSpPr>
          <p:cNvPr id="152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Malgun Gothic" charset="-127"/>
              </a:rPr>
              <a:t> Discovery</a:t>
            </a:r>
          </a:p>
        </p:txBody>
      </p:sp>
      <p:pic>
        <p:nvPicPr>
          <p:cNvPr id="153" name="그림 152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155" name="모서리가 둥근 직사각형 154"/>
          <p:cNvSpPr/>
          <p:nvPr userDrawn="1"/>
        </p:nvSpPr>
        <p:spPr>
          <a:xfrm>
            <a:off x="2004473" y="983425"/>
            <a:ext cx="948443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kumimoji="1" lang="en-US" altLang="ko-KR" sz="9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02</a:t>
            </a:r>
            <a:endParaRPr kumimoji="1"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56" name="그룹 155"/>
          <p:cNvGrpSpPr>
            <a:grpSpLocks noChangeAspect="1"/>
          </p:cNvGrpSpPr>
          <p:nvPr userDrawn="1"/>
        </p:nvGrpSpPr>
        <p:grpSpPr>
          <a:xfrm>
            <a:off x="9761029" y="1071042"/>
            <a:ext cx="134785" cy="26957"/>
            <a:chOff x="6096000" y="1417850"/>
            <a:chExt cx="520198" cy="10587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7" name="타원 156"/>
            <p:cNvSpPr/>
            <p:nvPr userDrawn="1"/>
          </p:nvSpPr>
          <p:spPr>
            <a:xfrm>
              <a:off x="6096000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8" name="타원 157"/>
            <p:cNvSpPr/>
            <p:nvPr userDrawn="1"/>
          </p:nvSpPr>
          <p:spPr>
            <a:xfrm>
              <a:off x="6303164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59" name="타원 158"/>
            <p:cNvSpPr/>
            <p:nvPr userDrawn="1"/>
          </p:nvSpPr>
          <p:spPr>
            <a:xfrm>
              <a:off x="6510327" y="1417850"/>
              <a:ext cx="105871" cy="105871"/>
            </a:xfrm>
            <a:prstGeom prst="ellipse">
              <a:avLst/>
            </a:pr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prstClr val="black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pic>
        <p:nvPicPr>
          <p:cNvPr id="160" name="그림 15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1811512" y="1011432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161" name="모서리가 둥근 직사각형 160"/>
          <p:cNvSpPr/>
          <p:nvPr userDrawn="1"/>
        </p:nvSpPr>
        <p:spPr>
          <a:xfrm>
            <a:off x="3068486" y="983424"/>
            <a:ext cx="2151709" cy="172077"/>
          </a:xfrm>
          <a:prstGeom prst="roundRect">
            <a:avLst>
              <a:gd name="adj" fmla="val 21601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r>
              <a:rPr kumimoji="1"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설명입니다</a:t>
            </a:r>
            <a:endParaRPr kumimoji="1" lang="en-US" altLang="ko-KR" sz="8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62" name="그림 161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680" y="995566"/>
            <a:ext cx="139538" cy="1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그림 162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110" y="972782"/>
            <a:ext cx="207160" cy="207160"/>
          </a:xfrm>
          <a:prstGeom prst="rect">
            <a:avLst/>
          </a:prstGeom>
        </p:spPr>
      </p:pic>
      <p:grpSp>
        <p:nvGrpSpPr>
          <p:cNvPr id="164" name="그룹 163"/>
          <p:cNvGrpSpPr/>
          <p:nvPr userDrawn="1"/>
        </p:nvGrpSpPr>
        <p:grpSpPr>
          <a:xfrm>
            <a:off x="9024350" y="1006160"/>
            <a:ext cx="151558" cy="129763"/>
            <a:chOff x="9765378" y="1274795"/>
            <a:chExt cx="135446" cy="115968"/>
          </a:xfrm>
        </p:grpSpPr>
        <p:pic>
          <p:nvPicPr>
            <p:cNvPr id="165" name="그림 16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5378" y="1274795"/>
              <a:ext cx="126088" cy="103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6790" y="1316729"/>
              <a:ext cx="74034" cy="74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</p:grpSp>
      <p:grpSp>
        <p:nvGrpSpPr>
          <p:cNvPr id="167" name="그룹 166"/>
          <p:cNvGrpSpPr/>
          <p:nvPr userDrawn="1"/>
        </p:nvGrpSpPr>
        <p:grpSpPr>
          <a:xfrm>
            <a:off x="157885" y="1242115"/>
            <a:ext cx="1592142" cy="211187"/>
            <a:chOff x="157885" y="1226771"/>
            <a:chExt cx="1592142" cy="211187"/>
          </a:xfrm>
        </p:grpSpPr>
        <p:grpSp>
          <p:nvGrpSpPr>
            <p:cNvPr id="168" name="그룹 167"/>
            <p:cNvGrpSpPr/>
            <p:nvPr userDrawn="1"/>
          </p:nvGrpSpPr>
          <p:grpSpPr>
            <a:xfrm>
              <a:off x="157885" y="1226771"/>
              <a:ext cx="1592142" cy="211187"/>
              <a:chOff x="157885" y="1226771"/>
              <a:chExt cx="1540682" cy="211187"/>
            </a:xfrm>
          </p:grpSpPr>
          <p:sp>
            <p:nvSpPr>
              <p:cNvPr id="172" name="제목 2"/>
              <p:cNvSpPr txBox="1">
                <a:spLocks/>
              </p:cNvSpPr>
              <p:nvPr userDrawn="1"/>
            </p:nvSpPr>
            <p:spPr bwMode="auto">
              <a:xfrm>
                <a:off x="157885" y="1226771"/>
                <a:ext cx="772117" cy="21118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Dashboard(6)</a:t>
                </a:r>
              </a:p>
            </p:txBody>
          </p:sp>
          <p:sp>
            <p:nvSpPr>
              <p:cNvPr id="173" name="제목 2"/>
              <p:cNvSpPr txBox="1">
                <a:spLocks/>
              </p:cNvSpPr>
              <p:nvPr userDrawn="1"/>
            </p:nvSpPr>
            <p:spPr bwMode="auto">
              <a:xfrm>
                <a:off x="926450" y="1226771"/>
                <a:ext cx="772117" cy="2111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>
                  <a:lnSpc>
                    <a:spcPct val="150000"/>
                  </a:lnSpc>
                  <a:buClr>
                    <a:srgbClr val="336699"/>
                  </a:buClr>
                </a:pPr>
                <a:r>
                  <a:rPr lang="en-US" altLang="ko-KR" sz="5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rPr>
                  <a:t>Comment(3)</a:t>
                </a:r>
              </a:p>
            </p:txBody>
          </p:sp>
        </p:grpSp>
        <p:pic>
          <p:nvPicPr>
            <p:cNvPr id="169" name="그림 168"/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95" y="1302279"/>
              <a:ext cx="68495" cy="68494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 userDrawn="1"/>
          </p:nvPicPr>
          <p:blipFill rotWithShape="1"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6" t="11354" r="19782" b="10254"/>
            <a:stretch/>
          </p:blipFill>
          <p:spPr>
            <a:xfrm>
              <a:off x="251507" y="1290879"/>
              <a:ext cx="94448" cy="77402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</p:pic>
        <p:cxnSp>
          <p:nvCxnSpPr>
            <p:cNvPr id="171" name="직선 연결선[R] 170"/>
            <p:cNvCxnSpPr/>
            <p:nvPr userDrawn="1"/>
          </p:nvCxnSpPr>
          <p:spPr>
            <a:xfrm>
              <a:off x="171041" y="1434783"/>
              <a:ext cx="77399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/>
          <p:cNvGrpSpPr/>
          <p:nvPr userDrawn="1"/>
        </p:nvGrpSpPr>
        <p:grpSpPr>
          <a:xfrm>
            <a:off x="156272" y="1453086"/>
            <a:ext cx="1592142" cy="169468"/>
            <a:chOff x="141880" y="3830588"/>
            <a:chExt cx="2366383" cy="251878"/>
          </a:xfrm>
          <a:solidFill>
            <a:schemeClr val="bg1"/>
          </a:solidFill>
        </p:grpSpPr>
        <p:sp>
          <p:nvSpPr>
            <p:cNvPr id="175" name="직사각형 174"/>
            <p:cNvSpPr/>
            <p:nvPr/>
          </p:nvSpPr>
          <p:spPr>
            <a:xfrm>
              <a:off x="141880" y="3830588"/>
              <a:ext cx="2366383" cy="251878"/>
            </a:xfrm>
            <a:prstGeom prst="rect">
              <a:avLst/>
            </a:prstGeom>
            <a:grpFill/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</a:t>
              </a:r>
              <a:r>
                <a:rPr kumimoji="1" lang="en-US" altLang="ko-KR" sz="600" dirty="0" err="1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Datasource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ea typeface="+mn-ea"/>
                  <a:cs typeface="Nanum Gothic" charset="-127"/>
                </a:rPr>
                <a:t>        Shown only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1082144" y="3910998"/>
              <a:ext cx="90311" cy="88007"/>
            </a:xfrm>
            <a:prstGeom prst="rect">
              <a:avLst/>
            </a:prstGeom>
            <a:grp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177" name="삼각형 176"/>
            <p:cNvSpPr/>
            <p:nvPr/>
          </p:nvSpPr>
          <p:spPr>
            <a:xfrm rot="10800000">
              <a:off x="251861" y="3937809"/>
              <a:ext cx="100455" cy="50694"/>
            </a:xfrm>
            <a:prstGeom prst="triangle">
              <a:avLst/>
            </a:prstGeom>
            <a:solidFill>
              <a:schemeClr val="tx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</p:grpSp>
      <p:grpSp>
        <p:nvGrpSpPr>
          <p:cNvPr id="178" name="그룹 177"/>
          <p:cNvGrpSpPr/>
          <p:nvPr userDrawn="1"/>
        </p:nvGrpSpPr>
        <p:grpSpPr>
          <a:xfrm>
            <a:off x="1418928" y="1496297"/>
            <a:ext cx="291148" cy="108111"/>
            <a:chOff x="1423120" y="1500204"/>
            <a:chExt cx="291148" cy="108111"/>
          </a:xfrm>
        </p:grpSpPr>
        <p:grpSp>
          <p:nvGrpSpPr>
            <p:cNvPr id="179" name="그룹 178"/>
            <p:cNvGrpSpPr/>
            <p:nvPr/>
          </p:nvGrpSpPr>
          <p:grpSpPr>
            <a:xfrm rot="10800000">
              <a:off x="1423120" y="1500205"/>
              <a:ext cx="291148" cy="108110"/>
              <a:chOff x="1584459" y="453256"/>
              <a:chExt cx="817662" cy="162380"/>
            </a:xfrm>
          </p:grpSpPr>
          <p:sp>
            <p:nvSpPr>
              <p:cNvPr id="182" name="모서리가 둥근 직사각형 114"/>
              <p:cNvSpPr/>
              <p:nvPr/>
            </p:nvSpPr>
            <p:spPr>
              <a:xfrm>
                <a:off x="1584459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sp>
            <p:nvSpPr>
              <p:cNvPr id="183" name="모서리가 둥근 직사각형 114"/>
              <p:cNvSpPr/>
              <p:nvPr/>
            </p:nvSpPr>
            <p:spPr>
              <a:xfrm rot="10800000">
                <a:off x="1993290" y="453256"/>
                <a:ext cx="408831" cy="162380"/>
              </a:xfrm>
              <a:custGeom>
                <a:avLst/>
                <a:gdLst>
                  <a:gd name="connsiteX0" fmla="*/ 0 w 494861"/>
                  <a:gd name="connsiteY0" fmla="*/ 24830 h 186688"/>
                  <a:gd name="connsiteX1" fmla="*/ 24830 w 494861"/>
                  <a:gd name="connsiteY1" fmla="*/ 0 h 186688"/>
                  <a:gd name="connsiteX2" fmla="*/ 470031 w 494861"/>
                  <a:gd name="connsiteY2" fmla="*/ 0 h 186688"/>
                  <a:gd name="connsiteX3" fmla="*/ 494861 w 494861"/>
                  <a:gd name="connsiteY3" fmla="*/ 24830 h 186688"/>
                  <a:gd name="connsiteX4" fmla="*/ 494861 w 494861"/>
                  <a:gd name="connsiteY4" fmla="*/ 161858 h 186688"/>
                  <a:gd name="connsiteX5" fmla="*/ 470031 w 494861"/>
                  <a:gd name="connsiteY5" fmla="*/ 186688 h 186688"/>
                  <a:gd name="connsiteX6" fmla="*/ 24830 w 494861"/>
                  <a:gd name="connsiteY6" fmla="*/ 186688 h 186688"/>
                  <a:gd name="connsiteX7" fmla="*/ 0 w 494861"/>
                  <a:gd name="connsiteY7" fmla="*/ 161858 h 186688"/>
                  <a:gd name="connsiteX8" fmla="*/ 0 w 494861"/>
                  <a:gd name="connsiteY8" fmla="*/ 24830 h 186688"/>
                  <a:gd name="connsiteX0" fmla="*/ 0 w 512698"/>
                  <a:gd name="connsiteY0" fmla="*/ 24830 h 186688"/>
                  <a:gd name="connsiteX1" fmla="*/ 24830 w 512698"/>
                  <a:gd name="connsiteY1" fmla="*/ 0 h 186688"/>
                  <a:gd name="connsiteX2" fmla="*/ 470031 w 512698"/>
                  <a:gd name="connsiteY2" fmla="*/ 0 h 186688"/>
                  <a:gd name="connsiteX3" fmla="*/ 494861 w 512698"/>
                  <a:gd name="connsiteY3" fmla="*/ 161858 h 186688"/>
                  <a:gd name="connsiteX4" fmla="*/ 470031 w 512698"/>
                  <a:gd name="connsiteY4" fmla="*/ 186688 h 186688"/>
                  <a:gd name="connsiteX5" fmla="*/ 24830 w 512698"/>
                  <a:gd name="connsiteY5" fmla="*/ 186688 h 186688"/>
                  <a:gd name="connsiteX6" fmla="*/ 0 w 512698"/>
                  <a:gd name="connsiteY6" fmla="*/ 161858 h 186688"/>
                  <a:gd name="connsiteX7" fmla="*/ 0 w 512698"/>
                  <a:gd name="connsiteY7" fmla="*/ 24830 h 186688"/>
                  <a:gd name="connsiteX0" fmla="*/ 0 w 525681"/>
                  <a:gd name="connsiteY0" fmla="*/ 24830 h 186688"/>
                  <a:gd name="connsiteX1" fmla="*/ 24830 w 525681"/>
                  <a:gd name="connsiteY1" fmla="*/ 0 h 186688"/>
                  <a:gd name="connsiteX2" fmla="*/ 470031 w 525681"/>
                  <a:gd name="connsiteY2" fmla="*/ 0 h 186688"/>
                  <a:gd name="connsiteX3" fmla="*/ 470031 w 525681"/>
                  <a:gd name="connsiteY3" fmla="*/ 186688 h 186688"/>
                  <a:gd name="connsiteX4" fmla="*/ 24830 w 525681"/>
                  <a:gd name="connsiteY4" fmla="*/ 186688 h 186688"/>
                  <a:gd name="connsiteX5" fmla="*/ 0 w 525681"/>
                  <a:gd name="connsiteY5" fmla="*/ 161858 h 186688"/>
                  <a:gd name="connsiteX6" fmla="*/ 0 w 525681"/>
                  <a:gd name="connsiteY6" fmla="*/ 24830 h 186688"/>
                  <a:gd name="connsiteX0" fmla="*/ 0 w 503008"/>
                  <a:gd name="connsiteY0" fmla="*/ 24830 h 186688"/>
                  <a:gd name="connsiteX1" fmla="*/ 24830 w 503008"/>
                  <a:gd name="connsiteY1" fmla="*/ 0 h 186688"/>
                  <a:gd name="connsiteX2" fmla="*/ 470031 w 503008"/>
                  <a:gd name="connsiteY2" fmla="*/ 0 h 186688"/>
                  <a:gd name="connsiteX3" fmla="*/ 470031 w 503008"/>
                  <a:gd name="connsiteY3" fmla="*/ 186688 h 186688"/>
                  <a:gd name="connsiteX4" fmla="*/ 24830 w 503008"/>
                  <a:gd name="connsiteY4" fmla="*/ 186688 h 186688"/>
                  <a:gd name="connsiteX5" fmla="*/ 0 w 503008"/>
                  <a:gd name="connsiteY5" fmla="*/ 161858 h 186688"/>
                  <a:gd name="connsiteX6" fmla="*/ 0 w 503008"/>
                  <a:gd name="connsiteY6" fmla="*/ 24830 h 186688"/>
                  <a:gd name="connsiteX0" fmla="*/ 0 w 470031"/>
                  <a:gd name="connsiteY0" fmla="*/ 24830 h 186688"/>
                  <a:gd name="connsiteX1" fmla="*/ 24830 w 470031"/>
                  <a:gd name="connsiteY1" fmla="*/ 0 h 186688"/>
                  <a:gd name="connsiteX2" fmla="*/ 470031 w 470031"/>
                  <a:gd name="connsiteY2" fmla="*/ 0 h 186688"/>
                  <a:gd name="connsiteX3" fmla="*/ 470031 w 470031"/>
                  <a:gd name="connsiteY3" fmla="*/ 186688 h 186688"/>
                  <a:gd name="connsiteX4" fmla="*/ 24830 w 470031"/>
                  <a:gd name="connsiteY4" fmla="*/ 186688 h 186688"/>
                  <a:gd name="connsiteX5" fmla="*/ 0 w 470031"/>
                  <a:gd name="connsiteY5" fmla="*/ 161858 h 186688"/>
                  <a:gd name="connsiteX6" fmla="*/ 0 w 470031"/>
                  <a:gd name="connsiteY6" fmla="*/ 24830 h 186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0031" h="186688">
                    <a:moveTo>
                      <a:pt x="0" y="24830"/>
                    </a:moveTo>
                    <a:cubicBezTo>
                      <a:pt x="0" y="11117"/>
                      <a:pt x="11117" y="0"/>
                      <a:pt x="24830" y="0"/>
                    </a:cubicBezTo>
                    <a:lnTo>
                      <a:pt x="470031" y="0"/>
                    </a:lnTo>
                    <a:lnTo>
                      <a:pt x="470031" y="186688"/>
                    </a:lnTo>
                    <a:lnTo>
                      <a:pt x="24830" y="186688"/>
                    </a:lnTo>
                    <a:cubicBezTo>
                      <a:pt x="11117" y="186688"/>
                      <a:pt x="0" y="175571"/>
                      <a:pt x="0" y="161858"/>
                    </a:cubicBezTo>
                    <a:lnTo>
                      <a:pt x="0" y="2483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600" b="1" dirty="0">
                  <a:solidFill>
                    <a:prstClr val="white"/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</p:grpSp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2422" y="1500204"/>
              <a:ext cx="80422" cy="106607"/>
            </a:xfrm>
            <a:prstGeom prst="rect">
              <a:avLst/>
            </a:prstGeom>
          </p:spPr>
        </p:pic>
        <p:pic>
          <p:nvPicPr>
            <p:cNvPr id="181" name="Picture 2" descr="https://d30y9cdsu7xlg0.cloudfront.net/png/89783-200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4417" y="1522088"/>
              <a:ext cx="62980" cy="62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1" name="직사각형 120"/>
          <p:cNvSpPr/>
          <p:nvPr userDrawn="1"/>
        </p:nvSpPr>
        <p:spPr>
          <a:xfrm>
            <a:off x="9243115" y="997685"/>
            <a:ext cx="199787" cy="18682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endParaRPr lang="ko-KR" altLang="en-US" sz="7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0" name="모서리가 둥근 직사각형 69"/>
          <p:cNvSpPr/>
          <p:nvPr userDrawn="1"/>
        </p:nvSpPr>
        <p:spPr>
          <a:xfrm>
            <a:off x="667648" y="6287931"/>
            <a:ext cx="598438" cy="139445"/>
          </a:xfrm>
          <a:prstGeom prst="roundRect">
            <a:avLst>
              <a:gd name="adj" fmla="val 135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prstClr val="black">
                    <a:lumMod val="50000"/>
                    <a:lumOff val="50000"/>
                  </a:prstClr>
                </a:solidFill>
                <a:latin typeface="Nanum Gothic" charset="-127"/>
                <a:ea typeface="Nanum Gothic" charset="-127"/>
                <a:cs typeface="Nanum Gothic" charset="-127"/>
              </a:rPr>
              <a:t>More</a:t>
            </a:r>
            <a:endParaRPr kumimoji="1" lang="ko-KR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71" name="그룹 70"/>
          <p:cNvGrpSpPr/>
          <p:nvPr userDrawn="1"/>
        </p:nvGrpSpPr>
        <p:grpSpPr>
          <a:xfrm rot="16200000">
            <a:off x="867416" y="5352186"/>
            <a:ext cx="169853" cy="1592142"/>
            <a:chOff x="4470167" y="670560"/>
            <a:chExt cx="205258" cy="6065520"/>
          </a:xfrm>
        </p:grpSpPr>
        <p:sp>
          <p:nvSpPr>
            <p:cNvPr id="72" name="자유형 71"/>
            <p:cNvSpPr/>
            <p:nvPr/>
          </p:nvSpPr>
          <p:spPr>
            <a:xfrm>
              <a:off x="4470167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518660" y="670560"/>
              <a:ext cx="156765" cy="6065520"/>
            </a:xfrm>
            <a:custGeom>
              <a:avLst/>
              <a:gdLst>
                <a:gd name="connsiteX0" fmla="*/ 71353 w 156765"/>
                <a:gd name="connsiteY0" fmla="*/ 0 h 6065520"/>
                <a:gd name="connsiteX1" fmla="*/ 2773 w 156765"/>
                <a:gd name="connsiteY1" fmla="*/ 1501140 h 6065520"/>
                <a:gd name="connsiteX2" fmla="*/ 155173 w 156765"/>
                <a:gd name="connsiteY2" fmla="*/ 4792980 h 6065520"/>
                <a:gd name="connsiteX3" fmla="*/ 86593 w 156765"/>
                <a:gd name="connsiteY3" fmla="*/ 6065520 h 6065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765" h="6065520">
                  <a:moveTo>
                    <a:pt x="71353" y="0"/>
                  </a:moveTo>
                  <a:cubicBezTo>
                    <a:pt x="30078" y="351155"/>
                    <a:pt x="-11197" y="702310"/>
                    <a:pt x="2773" y="1501140"/>
                  </a:cubicBezTo>
                  <a:cubicBezTo>
                    <a:pt x="16743" y="2299970"/>
                    <a:pt x="141203" y="4032250"/>
                    <a:pt x="155173" y="4792980"/>
                  </a:cubicBezTo>
                  <a:cubicBezTo>
                    <a:pt x="169143" y="5553710"/>
                    <a:pt x="86593" y="6065520"/>
                    <a:pt x="86593" y="6065520"/>
                  </a:cubicBezTo>
                </a:path>
              </a:pathLst>
            </a:custGeom>
            <a:noFill/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 userDrawn="1"/>
        </p:nvGrpSpPr>
        <p:grpSpPr>
          <a:xfrm>
            <a:off x="1780435" y="1517154"/>
            <a:ext cx="8173899" cy="5200621"/>
            <a:chOff x="242924" y="1017958"/>
            <a:chExt cx="8127192" cy="5477266"/>
          </a:xfrm>
        </p:grpSpPr>
        <p:sp>
          <p:nvSpPr>
            <p:cNvPr id="86" name="직사각형 85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87" name="그룹 86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111" name="직사각형 110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112" name="그룹 111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123" name="그룹 122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127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128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124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25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26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92" name="그룹 91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107" name="그룹 106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109" name="직사각형 108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110" name="그림 109"/>
                <p:cNvPicPr>
                  <a:picLocks noChangeAspect="1"/>
                </p:cNvPicPr>
                <p:nvPr/>
              </p:nvPicPr>
              <p:blipFill rotWithShape="1">
                <a:blip r:embed="rId18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9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108" name="그림 107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grpSp>
          <p:nvGrpSpPr>
            <p:cNvPr id="95" name="그룹 94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96" name="그룹 95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105" name="직사각형 104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106" name="그림 105"/>
                <p:cNvPicPr>
                  <a:picLocks noChangeAspect="1"/>
                </p:cNvPicPr>
                <p:nvPr/>
              </p:nvPicPr>
              <p:blipFill rotWithShape="1"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97" name="그룹 96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98" name="직사각형 97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99" name="직사각형 98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00" name="직사각형 99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101" name="그림 100"/>
                <p:cNvPicPr>
                  <a:picLocks noChangeAspect="1"/>
                </p:cNvPicPr>
                <p:nvPr/>
              </p:nvPicPr>
              <p:blipFill>
                <a:blip r:embed="rId22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102" name="직사각형 101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3" name="직사각형 102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104" name="직사각형 103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pic>
        <p:nvPicPr>
          <p:cNvPr id="114" name="그림 11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329" y="1219297"/>
            <a:ext cx="735789" cy="204087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020881" y="1241304"/>
            <a:ext cx="1237455" cy="1868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 anchorCtr="0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t>Select data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 userDrawn="1"/>
        </p:nvGrpSpPr>
        <p:grpSpPr>
          <a:xfrm>
            <a:off x="1795419" y="1241009"/>
            <a:ext cx="204202" cy="186827"/>
            <a:chOff x="255671" y="1303249"/>
            <a:chExt cx="204202" cy="186827"/>
          </a:xfrm>
        </p:grpSpPr>
        <p:sp>
          <p:nvSpPr>
            <p:cNvPr id="129" name="직사각형 128"/>
            <p:cNvSpPr/>
            <p:nvPr/>
          </p:nvSpPr>
          <p:spPr>
            <a:xfrm>
              <a:off x="255671" y="1303249"/>
              <a:ext cx="204202" cy="1868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0" rIns="0" bIns="0" rtlCol="0" anchor="ctr" anchorCtr="0"/>
            <a:lstStyle/>
            <a:p>
              <a:endParaRPr lang="de-DE" altLang="ko-KR" sz="600" dirty="0">
                <a:solidFill>
                  <a:schemeClr val="tx1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pic>
          <p:nvPicPr>
            <p:cNvPr id="130" name="그림 129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085" y="1345591"/>
              <a:ext cx="105644" cy="105644"/>
            </a:xfrm>
            <a:prstGeom prst="rect">
              <a:avLst/>
            </a:prstGeom>
          </p:spPr>
        </p:pic>
      </p:grpSp>
      <p:sp>
        <p:nvSpPr>
          <p:cNvPr id="131" name="제목 2"/>
          <p:cNvSpPr txBox="1">
            <a:spLocks/>
          </p:cNvSpPr>
          <p:nvPr userDrawn="1"/>
        </p:nvSpPr>
        <p:spPr bwMode="auto">
          <a:xfrm>
            <a:off x="7306712" y="979820"/>
            <a:ext cx="963039" cy="135486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216000" tIns="3600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5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Datasource</a:t>
            </a:r>
            <a:r>
              <a:rPr lang="en-US" altLang="ko-KR" sz="5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 sync. interval</a:t>
            </a:r>
          </a:p>
        </p:txBody>
      </p:sp>
      <p:pic>
        <p:nvPicPr>
          <p:cNvPr id="132" name="그림 131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992220"/>
            <a:ext cx="153372" cy="137687"/>
          </a:xfrm>
          <a:prstGeom prst="rect">
            <a:avLst/>
          </a:prstGeom>
        </p:spPr>
      </p:pic>
      <p:sp>
        <p:nvSpPr>
          <p:cNvPr id="133" name="직사각형 132"/>
          <p:cNvSpPr/>
          <p:nvPr userDrawn="1"/>
        </p:nvSpPr>
        <p:spPr>
          <a:xfrm>
            <a:off x="8274050" y="995132"/>
            <a:ext cx="456545" cy="1419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10 sec.</a:t>
            </a: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 ▼</a:t>
            </a:r>
            <a:endParaRPr lang="en-US" altLang="ko-KR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3118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2" name="직사각형 121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3" name="그림 122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0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41"/>
          <a:stretch/>
        </p:blipFill>
        <p:spPr>
          <a:xfrm>
            <a:off x="1015602" y="1625297"/>
            <a:ext cx="1846095" cy="4194238"/>
          </a:xfrm>
          <a:prstGeom prst="rect">
            <a:avLst/>
          </a:prstGeom>
        </p:spPr>
      </p:pic>
      <p:sp>
        <p:nvSpPr>
          <p:cNvPr id="123" name="직사각형 122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5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대시보드편집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80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83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4" name="직사각형 83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1" name="직사각형 40"/>
          <p:cNvSpPr/>
          <p:nvPr userDrawn="1"/>
        </p:nvSpPr>
        <p:spPr>
          <a:xfrm>
            <a:off x="378241" y="682497"/>
            <a:ext cx="19039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새로운 대시보드 </a:t>
            </a:r>
            <a:r>
              <a:rPr lang="en-US" altLang="ko-KR" sz="9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01</a:t>
            </a:r>
            <a:endParaRPr lang="en-US" altLang="ko-KR" sz="9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 userDrawn="1"/>
        </p:nvGrpSpPr>
        <p:grpSpPr>
          <a:xfrm>
            <a:off x="9208492" y="680173"/>
            <a:ext cx="712706" cy="201863"/>
            <a:chOff x="8371785" y="1072102"/>
            <a:chExt cx="712706" cy="201863"/>
          </a:xfrm>
        </p:grpSpPr>
        <p:sp>
          <p:nvSpPr>
            <p:cNvPr id="43" name="모서리가 둥근 직사각형 160"/>
            <p:cNvSpPr/>
            <p:nvPr userDrawn="1"/>
          </p:nvSpPr>
          <p:spPr>
            <a:xfrm>
              <a:off x="8371785" y="1072102"/>
              <a:ext cx="712706" cy="20186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      </a:t>
              </a:r>
              <a:r>
                <a:rPr lang="en-US" altLang="ko-KR" sz="700" b="0" i="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+mn-ea"/>
                  <a:ea typeface="+mn-ea"/>
                </a:rPr>
                <a:t>DONE</a:t>
              </a:r>
              <a:endParaRPr lang="ko-KR" altLang="en-US" sz="700" b="0" i="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0818" y="1107809"/>
              <a:ext cx="134961" cy="13496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6" t="11354" r="19782" b="10254"/>
          <a:stretch/>
        </p:blipFill>
        <p:spPr>
          <a:xfrm>
            <a:off x="241996" y="738413"/>
            <a:ext cx="146290" cy="119888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</p:pic>
      <p:sp>
        <p:nvSpPr>
          <p:cNvPr id="46" name="L 도형 45"/>
          <p:cNvSpPr/>
          <p:nvPr userDrawn="1"/>
        </p:nvSpPr>
        <p:spPr>
          <a:xfrm rot="18900000">
            <a:off x="1510581" y="754279"/>
            <a:ext cx="73731" cy="73731"/>
          </a:xfrm>
          <a:prstGeom prst="corner">
            <a:avLst>
              <a:gd name="adj1" fmla="val 18553"/>
              <a:gd name="adj2" fmla="val 21308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8" name="모서리가 둥근 직사각형 160"/>
          <p:cNvSpPr/>
          <p:nvPr userDrawn="1"/>
        </p:nvSpPr>
        <p:spPr>
          <a:xfrm>
            <a:off x="8446270" y="677501"/>
            <a:ext cx="712706" cy="20317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   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+mn-ea"/>
                <a:ea typeface="+mn-ea"/>
                <a:cs typeface="Nanum Gothic" charset="-127"/>
              </a:rPr>
              <a:t>DISMISS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9" name="없음 기호[&quot;] 48"/>
          <p:cNvSpPr/>
          <p:nvPr userDrawn="1"/>
        </p:nvSpPr>
        <p:spPr>
          <a:xfrm>
            <a:off x="8488222" y="724160"/>
            <a:ext cx="119494" cy="119494"/>
          </a:xfrm>
          <a:prstGeom prst="noSmoking">
            <a:avLst>
              <a:gd name="adj" fmla="val 15772"/>
            </a:avLst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306" name="그림 30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41" y="700558"/>
            <a:ext cx="2267687" cy="217119"/>
          </a:xfrm>
          <a:prstGeom prst="rect">
            <a:avLst/>
          </a:prstGeom>
        </p:spPr>
      </p:pic>
      <p:grpSp>
        <p:nvGrpSpPr>
          <p:cNvPr id="307" name="그룹 306"/>
          <p:cNvGrpSpPr/>
          <p:nvPr userDrawn="1"/>
        </p:nvGrpSpPr>
        <p:grpSpPr>
          <a:xfrm>
            <a:off x="158111" y="943059"/>
            <a:ext cx="9826196" cy="5798309"/>
            <a:chOff x="158111" y="1247142"/>
            <a:chExt cx="9826196" cy="5494226"/>
          </a:xfrm>
        </p:grpSpPr>
        <p:sp>
          <p:nvSpPr>
            <p:cNvPr id="308" name="직사각형 307"/>
            <p:cNvSpPr/>
            <p:nvPr/>
          </p:nvSpPr>
          <p:spPr>
            <a:xfrm>
              <a:off x="158111" y="1247142"/>
              <a:ext cx="9826196" cy="54942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09" name="그룹 308"/>
            <p:cNvGrpSpPr/>
            <p:nvPr/>
          </p:nvGrpSpPr>
          <p:grpSpPr>
            <a:xfrm>
              <a:off x="337291" y="1247142"/>
              <a:ext cx="9476064" cy="5494226"/>
              <a:chOff x="337291" y="1247142"/>
              <a:chExt cx="9476064" cy="5494226"/>
            </a:xfrm>
          </p:grpSpPr>
          <p:cxnSp>
            <p:nvCxnSpPr>
              <p:cNvPr id="325" name="직선 연결선[R] 324"/>
              <p:cNvCxnSpPr/>
              <p:nvPr userDrawn="1"/>
            </p:nvCxnSpPr>
            <p:spPr>
              <a:xfrm>
                <a:off x="33729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직선 연결선[R] 325"/>
              <p:cNvCxnSpPr/>
              <p:nvPr userDrawn="1"/>
            </p:nvCxnSpPr>
            <p:spPr>
              <a:xfrm>
                <a:off x="73212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직선 연결선[R] 326"/>
              <p:cNvCxnSpPr/>
              <p:nvPr userDrawn="1"/>
            </p:nvCxnSpPr>
            <p:spPr>
              <a:xfrm>
                <a:off x="112696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직선 연결선[R] 327"/>
              <p:cNvCxnSpPr/>
              <p:nvPr userDrawn="1"/>
            </p:nvCxnSpPr>
            <p:spPr>
              <a:xfrm>
                <a:off x="152179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[R] 328"/>
              <p:cNvCxnSpPr/>
              <p:nvPr userDrawn="1"/>
            </p:nvCxnSpPr>
            <p:spPr>
              <a:xfrm>
                <a:off x="191663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[R] 329"/>
              <p:cNvCxnSpPr/>
              <p:nvPr userDrawn="1"/>
            </p:nvCxnSpPr>
            <p:spPr>
              <a:xfrm>
                <a:off x="231147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[R] 330"/>
              <p:cNvCxnSpPr/>
              <p:nvPr userDrawn="1"/>
            </p:nvCxnSpPr>
            <p:spPr>
              <a:xfrm>
                <a:off x="270630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[R] 331"/>
              <p:cNvCxnSpPr/>
              <p:nvPr userDrawn="1"/>
            </p:nvCxnSpPr>
            <p:spPr>
              <a:xfrm>
                <a:off x="310114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직선 연결선[R] 332"/>
              <p:cNvCxnSpPr/>
              <p:nvPr userDrawn="1"/>
            </p:nvCxnSpPr>
            <p:spPr>
              <a:xfrm>
                <a:off x="349597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직선 연결선[R] 333"/>
              <p:cNvCxnSpPr/>
              <p:nvPr userDrawn="1"/>
            </p:nvCxnSpPr>
            <p:spPr>
              <a:xfrm>
                <a:off x="389081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직선 연결선[R] 334"/>
              <p:cNvCxnSpPr/>
              <p:nvPr userDrawn="1"/>
            </p:nvCxnSpPr>
            <p:spPr>
              <a:xfrm>
                <a:off x="428565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직선 연결선[R] 335"/>
              <p:cNvCxnSpPr/>
              <p:nvPr userDrawn="1"/>
            </p:nvCxnSpPr>
            <p:spPr>
              <a:xfrm>
                <a:off x="468048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직선 연결선[R] 336"/>
              <p:cNvCxnSpPr/>
              <p:nvPr userDrawn="1"/>
            </p:nvCxnSpPr>
            <p:spPr>
              <a:xfrm>
                <a:off x="507532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직선 연결선[R] 337"/>
              <p:cNvCxnSpPr/>
              <p:nvPr userDrawn="1"/>
            </p:nvCxnSpPr>
            <p:spPr>
              <a:xfrm>
                <a:off x="547015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직선 연결선[R] 338"/>
              <p:cNvCxnSpPr/>
              <p:nvPr userDrawn="1"/>
            </p:nvCxnSpPr>
            <p:spPr>
              <a:xfrm>
                <a:off x="586499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직선 연결선[R] 339"/>
              <p:cNvCxnSpPr/>
              <p:nvPr userDrawn="1"/>
            </p:nvCxnSpPr>
            <p:spPr>
              <a:xfrm>
                <a:off x="625983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직선 연결선[R] 340"/>
              <p:cNvCxnSpPr/>
              <p:nvPr userDrawn="1"/>
            </p:nvCxnSpPr>
            <p:spPr>
              <a:xfrm>
                <a:off x="665466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직선 연결선[R] 341"/>
              <p:cNvCxnSpPr/>
              <p:nvPr userDrawn="1"/>
            </p:nvCxnSpPr>
            <p:spPr>
              <a:xfrm>
                <a:off x="704950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직선 연결선[R] 342"/>
              <p:cNvCxnSpPr/>
              <p:nvPr userDrawn="1"/>
            </p:nvCxnSpPr>
            <p:spPr>
              <a:xfrm>
                <a:off x="744433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직선 연결선[R] 343"/>
              <p:cNvCxnSpPr/>
              <p:nvPr userDrawn="1"/>
            </p:nvCxnSpPr>
            <p:spPr>
              <a:xfrm>
                <a:off x="8628847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직선 연결선[R] 344"/>
              <p:cNvCxnSpPr/>
              <p:nvPr userDrawn="1"/>
            </p:nvCxnSpPr>
            <p:spPr>
              <a:xfrm>
                <a:off x="783917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직선 연결선[R] 345"/>
              <p:cNvCxnSpPr/>
              <p:nvPr userDrawn="1"/>
            </p:nvCxnSpPr>
            <p:spPr>
              <a:xfrm>
                <a:off x="8234011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직선 연결선[R] 346"/>
              <p:cNvCxnSpPr/>
              <p:nvPr userDrawn="1"/>
            </p:nvCxnSpPr>
            <p:spPr>
              <a:xfrm>
                <a:off x="9023683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직선 연결선[R] 347"/>
              <p:cNvCxnSpPr/>
              <p:nvPr userDrawn="1"/>
            </p:nvCxnSpPr>
            <p:spPr>
              <a:xfrm>
                <a:off x="9418519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직선 연결선[R] 348"/>
              <p:cNvCxnSpPr/>
              <p:nvPr userDrawn="1"/>
            </p:nvCxnSpPr>
            <p:spPr>
              <a:xfrm>
                <a:off x="9813355" y="1247142"/>
                <a:ext cx="0" cy="549422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그룹 309"/>
            <p:cNvGrpSpPr/>
            <p:nvPr/>
          </p:nvGrpSpPr>
          <p:grpSpPr>
            <a:xfrm>
              <a:off x="173351" y="1250648"/>
              <a:ext cx="9810955" cy="5132868"/>
              <a:chOff x="173351" y="1374755"/>
              <a:chExt cx="9810955" cy="5132868"/>
            </a:xfrm>
          </p:grpSpPr>
          <p:cxnSp>
            <p:nvCxnSpPr>
              <p:cNvPr id="311" name="직선 연결선[R] 310"/>
              <p:cNvCxnSpPr/>
              <p:nvPr userDrawn="1"/>
            </p:nvCxnSpPr>
            <p:spPr>
              <a:xfrm rot="16200000">
                <a:off x="5078829" y="160214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[R] 311"/>
              <p:cNvCxnSpPr/>
              <p:nvPr userDrawn="1"/>
            </p:nvCxnSpPr>
            <p:spPr>
              <a:xfrm rot="16200000">
                <a:off x="5078829" y="120730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[R] 312"/>
              <p:cNvCxnSpPr/>
              <p:nvPr userDrawn="1"/>
            </p:nvCxnSpPr>
            <p:spPr>
              <a:xfrm rot="16200000">
                <a:off x="5078829" y="81247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[R] 313"/>
              <p:cNvCxnSpPr/>
              <p:nvPr userDrawn="1"/>
            </p:nvCxnSpPr>
            <p:spPr>
              <a:xfrm rot="16200000">
                <a:off x="5078829" y="41763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[R] 314"/>
              <p:cNvCxnSpPr/>
              <p:nvPr userDrawn="1"/>
            </p:nvCxnSpPr>
            <p:spPr>
              <a:xfrm rot="16200000">
                <a:off x="5078829" y="2280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직선 연결선[R] 315"/>
              <p:cNvCxnSpPr/>
              <p:nvPr userDrawn="1"/>
            </p:nvCxnSpPr>
            <p:spPr>
              <a:xfrm rot="16200000">
                <a:off x="5078829" y="-37203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직선 연결선[R] 316"/>
              <p:cNvCxnSpPr/>
              <p:nvPr userDrawn="1"/>
            </p:nvCxnSpPr>
            <p:spPr>
              <a:xfrm rot="16200000">
                <a:off x="5078829" y="-76687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직선 연결선[R] 317"/>
              <p:cNvCxnSpPr/>
              <p:nvPr userDrawn="1"/>
            </p:nvCxnSpPr>
            <p:spPr>
              <a:xfrm rot="16200000">
                <a:off x="5078829" y="-116170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직선 연결선[R] 318"/>
              <p:cNvCxnSpPr/>
              <p:nvPr userDrawn="1"/>
            </p:nvCxnSpPr>
            <p:spPr>
              <a:xfrm rot="16200000">
                <a:off x="5078829" y="-2346215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직선 연결선[R] 319"/>
              <p:cNvCxnSpPr/>
              <p:nvPr userDrawn="1"/>
            </p:nvCxnSpPr>
            <p:spPr>
              <a:xfrm rot="16200000">
                <a:off x="5078829" y="-155654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직선 연결선[R] 320"/>
              <p:cNvCxnSpPr/>
              <p:nvPr userDrawn="1"/>
            </p:nvCxnSpPr>
            <p:spPr>
              <a:xfrm rot="16200000">
                <a:off x="5078829" y="-1951379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직선 연결선[R] 321"/>
              <p:cNvCxnSpPr/>
              <p:nvPr userDrawn="1"/>
            </p:nvCxnSpPr>
            <p:spPr>
              <a:xfrm rot="16200000">
                <a:off x="5078829" y="-2741051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직선 연결선[R] 322"/>
              <p:cNvCxnSpPr/>
              <p:nvPr userDrawn="1"/>
            </p:nvCxnSpPr>
            <p:spPr>
              <a:xfrm rot="16200000">
                <a:off x="5078829" y="-3135887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직선 연결선[R] 323"/>
              <p:cNvCxnSpPr/>
              <p:nvPr userDrawn="1"/>
            </p:nvCxnSpPr>
            <p:spPr>
              <a:xfrm rot="16200000">
                <a:off x="5078829" y="-3530723"/>
                <a:ext cx="0" cy="98109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50" name="제목 2"/>
          <p:cNvSpPr txBox="1">
            <a:spLocks/>
          </p:cNvSpPr>
          <p:nvPr userDrawn="1"/>
        </p:nvSpPr>
        <p:spPr bwMode="auto">
          <a:xfrm>
            <a:off x="9736275" y="951316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351" name="그룹 350"/>
          <p:cNvGrpSpPr/>
          <p:nvPr userDrawn="1"/>
        </p:nvGrpSpPr>
        <p:grpSpPr>
          <a:xfrm rot="10800000">
            <a:off x="9807175" y="1541376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352" name="타원 351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353" name="그룹 352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358" name="타원 357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9" name="타원 358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354" name="그룹 353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355" name="타원 354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6" name="타원 355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357" name="타원 356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360" name="그림 35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696" y="1026360"/>
            <a:ext cx="132619" cy="146336"/>
          </a:xfrm>
          <a:prstGeom prst="rect">
            <a:avLst/>
          </a:prstGeom>
        </p:spPr>
      </p:pic>
      <p:grpSp>
        <p:nvGrpSpPr>
          <p:cNvPr id="361" name="그룹 360"/>
          <p:cNvGrpSpPr/>
          <p:nvPr userDrawn="1"/>
        </p:nvGrpSpPr>
        <p:grpSpPr>
          <a:xfrm>
            <a:off x="9777146" y="2036881"/>
            <a:ext cx="169035" cy="169035"/>
            <a:chOff x="5486400" y="2819400"/>
            <a:chExt cx="1219200" cy="1219200"/>
          </a:xfrm>
        </p:grpSpPr>
        <p:pic>
          <p:nvPicPr>
            <p:cNvPr id="362" name="그림 36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363" name="그림 36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grpSp>
        <p:nvGrpSpPr>
          <p:cNvPr id="364" name="그룹 363"/>
          <p:cNvGrpSpPr/>
          <p:nvPr userDrawn="1"/>
        </p:nvGrpSpPr>
        <p:grpSpPr>
          <a:xfrm>
            <a:off x="242924" y="1017958"/>
            <a:ext cx="9452922" cy="5660490"/>
            <a:chOff x="242924" y="1017958"/>
            <a:chExt cx="8127192" cy="5477266"/>
          </a:xfrm>
        </p:grpSpPr>
        <p:sp>
          <p:nvSpPr>
            <p:cNvPr id="365" name="직사각형 364"/>
            <p:cNvSpPr/>
            <p:nvPr/>
          </p:nvSpPr>
          <p:spPr>
            <a:xfrm>
              <a:off x="242924" y="1017958"/>
              <a:ext cx="8127192" cy="110479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n-ea"/>
                  <a:cs typeface="Nanum Gothic" charset="-127"/>
                </a:rPr>
                <a:t>텍스트 위젯 내용</a:t>
              </a:r>
            </a:p>
          </p:txBody>
        </p:sp>
        <p:grpSp>
          <p:nvGrpSpPr>
            <p:cNvPr id="366" name="그룹 365"/>
            <p:cNvGrpSpPr/>
            <p:nvPr/>
          </p:nvGrpSpPr>
          <p:grpSpPr>
            <a:xfrm>
              <a:off x="5928155" y="4817620"/>
              <a:ext cx="2441961" cy="1672752"/>
              <a:chOff x="6412697" y="3497952"/>
              <a:chExt cx="1615681" cy="1106747"/>
            </a:xfrm>
          </p:grpSpPr>
          <p:sp>
            <p:nvSpPr>
              <p:cNvPr id="385" name="직사각형 384"/>
              <p:cNvSpPr/>
              <p:nvPr/>
            </p:nvSpPr>
            <p:spPr>
              <a:xfrm>
                <a:off x="6412697" y="3497952"/>
                <a:ext cx="1615681" cy="1106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16000" tIns="72000" rIns="72000" bIns="72000" rtlCol="0" anchor="t" anchorCtr="0"/>
              <a:lstStyle/>
              <a:p>
                <a:r>
                  <a:rPr lang="ko-KR" altLang="en-US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   매개변수명</a:t>
                </a:r>
              </a:p>
            </p:txBody>
          </p:sp>
          <p:grpSp>
            <p:nvGrpSpPr>
              <p:cNvPr id="386" name="그룹 385"/>
              <p:cNvGrpSpPr/>
              <p:nvPr/>
            </p:nvGrpSpPr>
            <p:grpSpPr>
              <a:xfrm>
                <a:off x="6557875" y="3940679"/>
                <a:ext cx="1300365" cy="424277"/>
                <a:chOff x="351001" y="3689864"/>
                <a:chExt cx="1300365" cy="424277"/>
              </a:xfrm>
            </p:grpSpPr>
            <p:grpSp>
              <p:nvGrpSpPr>
                <p:cNvPr id="388" name="그룹 387"/>
                <p:cNvGrpSpPr/>
                <p:nvPr/>
              </p:nvGrpSpPr>
              <p:grpSpPr>
                <a:xfrm rot="10800000">
                  <a:off x="352636" y="3892977"/>
                  <a:ext cx="1298730" cy="89256"/>
                  <a:chOff x="6962553" y="5600669"/>
                  <a:chExt cx="2670967" cy="183564"/>
                </a:xfrm>
              </p:grpSpPr>
              <p:sp>
                <p:nvSpPr>
                  <p:cNvPr id="392" name="Track"/>
                  <p:cNvSpPr>
                    <a:spLocks/>
                  </p:cNvSpPr>
                  <p:nvPr>
                    <p:custDataLst>
                      <p:tags r:id="rId1"/>
                    </p:custDataLst>
                  </p:nvPr>
                </p:nvSpPr>
                <p:spPr bwMode="auto">
                  <a:xfrm>
                    <a:off x="6962553" y="5658728"/>
                    <a:ext cx="2670967" cy="67449"/>
                  </a:xfrm>
                  <a:prstGeom prst="roundRect">
                    <a:avLst/>
                  </a:prstGeom>
                  <a:solidFill>
                    <a:schemeClr val="bg1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  <p:sp>
                <p:nvSpPr>
                  <p:cNvPr id="393" name="Slider Thumb"/>
                  <p:cNvSpPr>
                    <a:spLocks/>
                  </p:cNvSpPr>
                  <p:nvPr>
                    <p:custDataLst>
                      <p:tags r:id="rId2"/>
                    </p:custDataLst>
                  </p:nvPr>
                </p:nvSpPr>
                <p:spPr bwMode="auto">
                  <a:xfrm>
                    <a:off x="8842028" y="5600669"/>
                    <a:ext cx="72433" cy="183564"/>
                  </a:xfrm>
                  <a:prstGeom prst="roundRect">
                    <a:avLst/>
                  </a:prstGeom>
                  <a:solidFill>
                    <a:srgbClr val="D9D9D9"/>
                  </a:solidFill>
                  <a:ln w="6350" cap="flat" cmpd="sng" algn="ctr">
                    <a:solidFill>
                      <a:srgbClr val="33333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 sz="2400" dirty="0">
                      <a:latin typeface="+mn-ea"/>
                    </a:endParaRPr>
                  </a:p>
                </p:txBody>
              </p:sp>
            </p:grpSp>
            <p:sp>
              <p:nvSpPr>
                <p:cNvPr id="389" name="제목 2"/>
                <p:cNvSpPr txBox="1">
                  <a:spLocks/>
                </p:cNvSpPr>
                <p:nvPr/>
              </p:nvSpPr>
              <p:spPr bwMode="auto">
                <a:xfrm>
                  <a:off x="118033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r"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100.00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90" name="모서리가 둥근 직사각형 45"/>
                <p:cNvSpPr/>
                <p:nvPr/>
              </p:nvSpPr>
              <p:spPr>
                <a:xfrm>
                  <a:off x="351001" y="3689864"/>
                  <a:ext cx="1300365" cy="132896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r"/>
                  <a:r>
                    <a:rPr lang="en-US" altLang="ko-KR" sz="8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</a:rPr>
                    <a:t>25.32</a:t>
                  </a:r>
                  <a:endParaRPr lang="ko-KR" altLang="en-US" sz="8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91" name="제목 2"/>
                <p:cNvSpPr txBox="1">
                  <a:spLocks/>
                </p:cNvSpPr>
                <p:nvPr/>
              </p:nvSpPr>
              <p:spPr bwMode="auto">
                <a:xfrm>
                  <a:off x="351002" y="3918134"/>
                  <a:ext cx="469383" cy="19600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 anchor="ctr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115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ea"/>
                      <a:ea typeface="+mn-ea"/>
                      <a:cs typeface="Calibri" pitchFamily="34" charset="0"/>
                    </a:rPr>
                    <a:t>1.00</a:t>
                  </a:r>
                  <a:endParaRPr lang="en-US" altLang="ko-KR"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p:grpSp>
          <p:pic>
            <p:nvPicPr>
              <p:cNvPr id="387" name="그림 386"/>
              <p:cNvPicPr>
                <a:picLocks noChangeAspect="1"/>
              </p:cNvPicPr>
              <p:nvPr/>
            </p:nvPicPr>
            <p:blipFill>
              <a:blip r:embed="rId10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1327" y="3537068"/>
                <a:ext cx="105048" cy="1050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</p:pic>
        </p:grpSp>
        <p:grpSp>
          <p:nvGrpSpPr>
            <p:cNvPr id="367" name="그룹 366"/>
            <p:cNvGrpSpPr/>
            <p:nvPr/>
          </p:nvGrpSpPr>
          <p:grpSpPr>
            <a:xfrm>
              <a:off x="246120" y="2161434"/>
              <a:ext cx="5631290" cy="4333790"/>
              <a:chOff x="1796451" y="2354405"/>
              <a:chExt cx="1429465" cy="1106747"/>
            </a:xfrm>
          </p:grpSpPr>
          <p:grpSp>
            <p:nvGrpSpPr>
              <p:cNvPr id="381" name="그룹 380"/>
              <p:cNvGrpSpPr/>
              <p:nvPr/>
            </p:nvGrpSpPr>
            <p:grpSpPr>
              <a:xfrm>
                <a:off x="1796451" y="2354405"/>
                <a:ext cx="1429465" cy="1106747"/>
                <a:chOff x="1796451" y="2354405"/>
                <a:chExt cx="1429465" cy="1106747"/>
              </a:xfrm>
            </p:grpSpPr>
            <p:sp>
              <p:nvSpPr>
                <p:cNvPr id="383" name="직사각형 382"/>
                <p:cNvSpPr/>
                <p:nvPr/>
              </p:nvSpPr>
              <p:spPr>
                <a:xfrm>
                  <a:off x="1796451" y="2354405"/>
                  <a:ext cx="1429465" cy="1106747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    차트명</a:t>
                  </a:r>
                </a:p>
              </p:txBody>
            </p:sp>
            <p:pic>
              <p:nvPicPr>
                <p:cNvPr id="384" name="그림 383"/>
                <p:cNvPicPr>
                  <a:picLocks noChangeAspect="1"/>
                </p:cNvPicPr>
                <p:nvPr/>
              </p:nvPicPr>
              <p:blipFill rotWithShape="1">
                <a:blip r:embed="rId11">
                  <a:grayscl/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sharpenSoften amount="50000"/>
                          </a14:imgEffect>
                        </a14:imgLayer>
                      </a14:imgProps>
                    </a:ext>
                  </a:extLst>
                </a:blip>
                <a:srcRect r="192"/>
                <a:stretch/>
              </p:blipFill>
              <p:spPr>
                <a:xfrm>
                  <a:off x="1845334" y="2445029"/>
                  <a:ext cx="1346573" cy="984620"/>
                </a:xfrm>
                <a:prstGeom prst="rect">
                  <a:avLst/>
                </a:prstGeom>
              </p:spPr>
            </p:pic>
          </p:grpSp>
          <p:pic>
            <p:nvPicPr>
              <p:cNvPr id="382" name="그림 381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66" t="29142" r="22186" b="22226"/>
              <a:stretch/>
            </p:blipFill>
            <p:spPr>
              <a:xfrm>
                <a:off x="1808115" y="2372442"/>
                <a:ext cx="53017" cy="41084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68" name="직사각형 367"/>
            <p:cNvSpPr/>
            <p:nvPr/>
          </p:nvSpPr>
          <p:spPr>
            <a:xfrm>
              <a:off x="283848" y="1064263"/>
              <a:ext cx="177885" cy="171070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T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369" name="그룹 368"/>
            <p:cNvGrpSpPr/>
            <p:nvPr/>
          </p:nvGrpSpPr>
          <p:grpSpPr>
            <a:xfrm>
              <a:off x="5923360" y="2169653"/>
              <a:ext cx="2441961" cy="2605298"/>
              <a:chOff x="4438647" y="2402891"/>
              <a:chExt cx="1615681" cy="1723750"/>
            </a:xfrm>
          </p:grpSpPr>
          <p:grpSp>
            <p:nvGrpSpPr>
              <p:cNvPr id="370" name="그룹 369"/>
              <p:cNvGrpSpPr/>
              <p:nvPr/>
            </p:nvGrpSpPr>
            <p:grpSpPr>
              <a:xfrm>
                <a:off x="4438647" y="2402891"/>
                <a:ext cx="1615681" cy="1723750"/>
                <a:chOff x="6307055" y="2402891"/>
                <a:chExt cx="1615681" cy="1723750"/>
              </a:xfrm>
            </p:grpSpPr>
            <p:sp>
              <p:nvSpPr>
                <p:cNvPr id="379" name="직사각형 378"/>
                <p:cNvSpPr/>
                <p:nvPr/>
              </p:nvSpPr>
              <p:spPr>
                <a:xfrm>
                  <a:off x="6307055" y="2402891"/>
                  <a:ext cx="1615681" cy="172375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216000" tIns="72000" rIns="72000" bIns="72000" rtlCol="0" anchor="t" anchorCtr="0"/>
                <a:lstStyle/>
                <a:p>
                  <a:r>
                    <a:rPr lang="ko-KR" alt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  필터명</a:t>
                  </a:r>
                </a:p>
              </p:txBody>
            </p:sp>
            <p:pic>
              <p:nvPicPr>
                <p:cNvPr id="380" name="그림 379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346" t="35993" r="27215" b="51523"/>
                <a:stretch/>
              </p:blipFill>
              <p:spPr>
                <a:xfrm>
                  <a:off x="6347888" y="2452039"/>
                  <a:ext cx="101088" cy="92283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grpSp>
            <p:nvGrpSpPr>
              <p:cNvPr id="371" name="그룹 370"/>
              <p:cNvGrpSpPr/>
              <p:nvPr/>
            </p:nvGrpSpPr>
            <p:grpSpPr>
              <a:xfrm>
                <a:off x="4643388" y="2491542"/>
                <a:ext cx="1308736" cy="1283658"/>
                <a:chOff x="1686149" y="2517488"/>
                <a:chExt cx="1308736" cy="1283658"/>
              </a:xfrm>
            </p:grpSpPr>
            <p:sp>
              <p:nvSpPr>
                <p:cNvPr id="372" name="직사각형 371"/>
                <p:cNvSpPr/>
                <p:nvPr/>
              </p:nvSpPr>
              <p:spPr>
                <a:xfrm>
                  <a:off x="1686149" y="2517488"/>
                  <a:ext cx="1308736" cy="1018096"/>
                </a:xfrm>
                <a:prstGeom prst="rect">
                  <a:avLst/>
                </a:prstGeom>
                <a:noFill/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24000" tIns="144000" rtlCol="0" anchor="t"/>
                <a:lstStyle/>
                <a:p>
                  <a:pPr>
                    <a:lnSpc>
                      <a:spcPct val="200000"/>
                    </a:lnSpc>
                  </a:pPr>
                  <a:r>
                    <a:rPr lang="ko-KR" altLang="en-US" sz="1000" dirty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</a:rPr>
                    <a:t>항목찾기</a:t>
                  </a:r>
                  <a:endParaRPr lang="en-US" altLang="ko-KR" sz="10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All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Seoul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de-DE" altLang="ko-KR" sz="1000" dirty="0" err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Inchon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Busan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altLang="ko-KR" sz="1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Daegu</a:t>
                  </a:r>
                  <a:endParaRPr lang="de-DE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3" name="직사각형 372"/>
                <p:cNvSpPr/>
                <p:nvPr/>
              </p:nvSpPr>
              <p:spPr>
                <a:xfrm>
                  <a:off x="1713747" y="3086772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54000" rIns="0" bIns="36000" rtlCol="0" anchor="ctr"/>
                <a:lstStyle/>
                <a:p>
                  <a:pPr algn="ctr"/>
                  <a:r>
                    <a:rPr lang="en-US" altLang="ko-KR" sz="7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</a:rPr>
                    <a:t>V</a:t>
                  </a:r>
                  <a:endParaRPr lang="ko-KR" alt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74" name="직사각형 373"/>
                <p:cNvSpPr/>
                <p:nvPr/>
              </p:nvSpPr>
              <p:spPr>
                <a:xfrm>
                  <a:off x="1713747" y="2886730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pic>
              <p:nvPicPr>
                <p:cNvPr id="375" name="그림 374"/>
                <p:cNvPicPr>
                  <a:picLocks noChangeAspect="1"/>
                </p:cNvPicPr>
                <p:nvPr/>
              </p:nvPicPr>
              <p:blipFill>
                <a:blip r:embed="rId1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5458" y="2677543"/>
                  <a:ext cx="91778" cy="91778"/>
                </a:xfrm>
                <a:prstGeom prst="rect">
                  <a:avLst/>
                </a:prstGeom>
              </p:spPr>
            </p:pic>
            <p:sp>
              <p:nvSpPr>
                <p:cNvPr id="376" name="직사각형 375"/>
                <p:cNvSpPr/>
                <p:nvPr/>
              </p:nvSpPr>
              <p:spPr>
                <a:xfrm>
                  <a:off x="1713747" y="3286814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7" name="직사각형 376"/>
                <p:cNvSpPr/>
                <p:nvPr/>
              </p:nvSpPr>
              <p:spPr>
                <a:xfrm>
                  <a:off x="1713747" y="3486856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  <p:sp>
              <p:nvSpPr>
                <p:cNvPr id="378" name="직사각형 377"/>
                <p:cNvSpPr/>
                <p:nvPr/>
              </p:nvSpPr>
              <p:spPr>
                <a:xfrm>
                  <a:off x="1713747" y="3686897"/>
                  <a:ext cx="115200" cy="11424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0" tIns="0" rIns="0" bIns="0" rtlCol="0" anchor="ctr"/>
                <a:lstStyle/>
                <a:p>
                  <a:endParaRPr lang="ko-KR" altLang="en-US" sz="600" dirty="0">
                    <a:solidFill>
                      <a:schemeClr val="bg1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394" name="직사각형 393"/>
          <p:cNvSpPr/>
          <p:nvPr userDrawn="1"/>
        </p:nvSpPr>
        <p:spPr>
          <a:xfrm>
            <a:off x="9757542" y="1259647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95" name="그림 39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1746521"/>
            <a:ext cx="126662" cy="11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96" name="그림 395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083" y="6585530"/>
            <a:ext cx="131608" cy="108372"/>
          </a:xfrm>
          <a:prstGeom prst="rect">
            <a:avLst/>
          </a:prstGeom>
        </p:spPr>
      </p:pic>
      <p:cxnSp>
        <p:nvCxnSpPr>
          <p:cNvPr id="397" name="직선 연결선[R] 396"/>
          <p:cNvCxnSpPr/>
          <p:nvPr userDrawn="1"/>
        </p:nvCxnSpPr>
        <p:spPr>
          <a:xfrm>
            <a:off x="9769266" y="1960380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직사각형 304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pic>
        <p:nvPicPr>
          <p:cNvPr id="109" name="그림 108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20360" r="73700" b="10785"/>
          <a:stretch/>
        </p:blipFill>
        <p:spPr>
          <a:xfrm>
            <a:off x="1016959" y="1313863"/>
            <a:ext cx="1841866" cy="4851715"/>
          </a:xfrm>
          <a:prstGeom prst="rect">
            <a:avLst/>
          </a:prstGeom>
        </p:spPr>
      </p:pic>
      <p:pic>
        <p:nvPicPr>
          <p:cNvPr id="110" name="그림 10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1313864"/>
            <a:ext cx="5813911" cy="3537062"/>
          </a:xfrm>
          <a:prstGeom prst="rect">
            <a:avLst/>
          </a:prstGeom>
        </p:spPr>
      </p:pic>
      <p:sp>
        <p:nvSpPr>
          <p:cNvPr id="111" name="직사각형 110"/>
          <p:cNvSpPr/>
          <p:nvPr userDrawn="1"/>
        </p:nvSpPr>
        <p:spPr>
          <a:xfrm>
            <a:off x="2958295" y="1360304"/>
            <a:ext cx="4772975" cy="202474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7" t="20360" r="6664" b="8105"/>
          <a:stretch/>
        </p:blipFill>
        <p:spPr>
          <a:xfrm>
            <a:off x="8672736" y="1313864"/>
            <a:ext cx="449726" cy="4729304"/>
          </a:xfrm>
          <a:prstGeom prst="rect">
            <a:avLst/>
          </a:prstGeom>
        </p:spPr>
      </p:pic>
      <p:sp>
        <p:nvSpPr>
          <p:cNvPr id="113" name="직사각형 112"/>
          <p:cNvSpPr/>
          <p:nvPr userDrawn="1"/>
        </p:nvSpPr>
        <p:spPr>
          <a:xfrm>
            <a:off x="2858824" y="5830641"/>
            <a:ext cx="6263640" cy="325853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14" name="그룹 113"/>
          <p:cNvGrpSpPr/>
          <p:nvPr userDrawn="1"/>
        </p:nvGrpSpPr>
        <p:grpSpPr>
          <a:xfrm>
            <a:off x="6913189" y="5897330"/>
            <a:ext cx="2111721" cy="227970"/>
            <a:chOff x="2958860" y="4572000"/>
            <a:chExt cx="3036498" cy="327804"/>
          </a:xfrm>
        </p:grpSpPr>
        <p:pic>
          <p:nvPicPr>
            <p:cNvPr id="115" name="그림 114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87" t="65765" r="33590" b="29268"/>
            <a:stretch/>
          </p:blipFill>
          <p:spPr>
            <a:xfrm>
              <a:off x="2958860" y="4572000"/>
              <a:ext cx="3036498" cy="327804"/>
            </a:xfrm>
            <a:prstGeom prst="rect">
              <a:avLst/>
            </a:prstGeom>
          </p:spPr>
        </p:pic>
        <p:grpSp>
          <p:nvGrpSpPr>
            <p:cNvPr id="116" name="그룹 115"/>
            <p:cNvGrpSpPr/>
            <p:nvPr/>
          </p:nvGrpSpPr>
          <p:grpSpPr>
            <a:xfrm>
              <a:off x="3308320" y="4635650"/>
              <a:ext cx="2335049" cy="198223"/>
              <a:chOff x="3308320" y="4635650"/>
              <a:chExt cx="2335049" cy="198223"/>
            </a:xfrm>
          </p:grpSpPr>
          <p:sp>
            <p:nvSpPr>
              <p:cNvPr id="117" name="직사각형 116"/>
              <p:cNvSpPr/>
              <p:nvPr/>
            </p:nvSpPr>
            <p:spPr>
              <a:xfrm>
                <a:off x="4782080" y="4635650"/>
                <a:ext cx="861289" cy="198223"/>
              </a:xfrm>
              <a:prstGeom prst="rect">
                <a:avLst/>
              </a:prstGeom>
              <a:solidFill>
                <a:srgbClr val="4C5159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bg1"/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Done</a:t>
                </a:r>
                <a:endParaRPr kumimoji="1" lang="ko-KR" altLang="en-US" sz="600" dirty="0">
                  <a:solidFill>
                    <a:schemeClr val="bg1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  <p:sp>
            <p:nvSpPr>
              <p:cNvPr id="118" name="직사각형 117"/>
              <p:cNvSpPr/>
              <p:nvPr/>
            </p:nvSpPr>
            <p:spPr>
              <a:xfrm>
                <a:off x="3308320" y="4635650"/>
                <a:ext cx="861289" cy="198223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anum Gothic" charset="-127"/>
                    <a:ea typeface="Nanum Gothic" charset="-127"/>
                    <a:cs typeface="Nanum Gothic" charset="-127"/>
                  </a:rPr>
                  <a:t>Cancel</a:t>
                </a:r>
                <a:endParaRPr kumimoji="1"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</p:grpSp>
      <p:pic>
        <p:nvPicPr>
          <p:cNvPr id="119" name="그림 118"/>
          <p:cNvPicPr>
            <a:picLocks noChangeAspect="1"/>
          </p:cNvPicPr>
          <p:nvPr userDrawn="1"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053" y="1367598"/>
            <a:ext cx="144920" cy="14492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35353" r="11484" b="11145"/>
          <a:stretch/>
        </p:blipFill>
        <p:spPr>
          <a:xfrm>
            <a:off x="2858824" y="2291207"/>
            <a:ext cx="5813911" cy="353706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7" t="19844" r="11484" b="65238"/>
          <a:stretch/>
        </p:blipFill>
        <p:spPr>
          <a:xfrm>
            <a:off x="2858824" y="1566252"/>
            <a:ext cx="5813911" cy="986246"/>
          </a:xfrm>
          <a:prstGeom prst="rect">
            <a:avLst/>
          </a:prstGeom>
        </p:spPr>
      </p:pic>
      <p:sp>
        <p:nvSpPr>
          <p:cNvPr id="123" name="제목 2"/>
          <p:cNvSpPr txBox="1">
            <a:spLocks/>
          </p:cNvSpPr>
          <p:nvPr userDrawn="1"/>
        </p:nvSpPr>
        <p:spPr bwMode="auto">
          <a:xfrm>
            <a:off x="1019641" y="2346649"/>
            <a:ext cx="1842056" cy="3818929"/>
          </a:xfrm>
          <a:prstGeom prst="rect">
            <a:avLst/>
          </a:prstGeom>
          <a:solidFill>
            <a:srgbClr val="35393F"/>
          </a:solidFill>
          <a:ln>
            <a:noFill/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124" name="그림 123"/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79135" r="73700" b="10785"/>
          <a:stretch/>
        </p:blipFill>
        <p:spPr>
          <a:xfrm>
            <a:off x="1016959" y="1638662"/>
            <a:ext cx="1841866" cy="710269"/>
          </a:xfrm>
          <a:prstGeom prst="rect">
            <a:avLst/>
          </a:prstGeom>
        </p:spPr>
      </p:pic>
      <p:sp>
        <p:nvSpPr>
          <p:cNvPr id="125" name="직사각형 124"/>
          <p:cNvSpPr/>
          <p:nvPr userDrawn="1"/>
        </p:nvSpPr>
        <p:spPr>
          <a:xfrm>
            <a:off x="7017834" y="1354215"/>
            <a:ext cx="722533" cy="162351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데이터 동기화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 userDrawn="1"/>
        </p:nvPicPr>
        <p:blipFill>
          <a:blip r:embed="rId20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406" y="1388878"/>
            <a:ext cx="103621" cy="9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4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2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80" r:id="rId5"/>
    <p:sldLayoutId id="2147484078" r:id="rId6"/>
    <p:sldLayoutId id="2147484088" r:id="rId7"/>
    <p:sldLayoutId id="2147484082" r:id="rId8"/>
    <p:sldLayoutId id="2147484086" r:id="rId9"/>
    <p:sldLayoutId id="2147484081" r:id="rId10"/>
    <p:sldLayoutId id="2147484083" r:id="rId11"/>
    <p:sldLayoutId id="2147484091" r:id="rId12"/>
    <p:sldLayoutId id="2147484085" r:id="rId13"/>
    <p:sldLayoutId id="2147484090" r:id="rId14"/>
    <p:sldLayoutId id="2147484097" r:id="rId15"/>
    <p:sldLayoutId id="2147484098" r:id="rId16"/>
    <p:sldLayoutId id="2147484099" r:id="rId1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20" Type="http://schemas.openxmlformats.org/officeDocument/2006/relationships/image" Target="../media/image45.png"/><Relationship Id="rId21" Type="http://schemas.openxmlformats.org/officeDocument/2006/relationships/image" Target="../media/image46.png"/><Relationship Id="rId22" Type="http://schemas.openxmlformats.org/officeDocument/2006/relationships/image" Target="../media/image16.png"/><Relationship Id="rId23" Type="http://schemas.openxmlformats.org/officeDocument/2006/relationships/image" Target="../media/image47.png"/><Relationship Id="rId24" Type="http://schemas.openxmlformats.org/officeDocument/2006/relationships/image" Target="../media/image48.png"/><Relationship Id="rId25" Type="http://schemas.openxmlformats.org/officeDocument/2006/relationships/image" Target="../media/image49.png"/><Relationship Id="rId26" Type="http://schemas.openxmlformats.org/officeDocument/2006/relationships/image" Target="../media/image50.png"/><Relationship Id="rId27" Type="http://schemas.openxmlformats.org/officeDocument/2006/relationships/image" Target="../media/image51.png"/><Relationship Id="rId28" Type="http://schemas.openxmlformats.org/officeDocument/2006/relationships/image" Target="../media/image52.png"/><Relationship Id="rId29" Type="http://schemas.openxmlformats.org/officeDocument/2006/relationships/image" Target="../media/image53.png"/><Relationship Id="rId10" Type="http://schemas.openxmlformats.org/officeDocument/2006/relationships/image" Target="../media/image36.png"/><Relationship Id="rId11" Type="http://schemas.openxmlformats.org/officeDocument/2006/relationships/image" Target="../media/image37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microsoft.com/office/2007/relationships/hdphoto" Target="../media/hdphoto3.wdp"/><Relationship Id="rId15" Type="http://schemas.openxmlformats.org/officeDocument/2006/relationships/image" Target="../media/image40.png"/><Relationship Id="rId16" Type="http://schemas.openxmlformats.org/officeDocument/2006/relationships/image" Target="../media/image41.png"/><Relationship Id="rId17" Type="http://schemas.openxmlformats.org/officeDocument/2006/relationships/image" Target="../media/image42.png"/><Relationship Id="rId18" Type="http://schemas.openxmlformats.org/officeDocument/2006/relationships/image" Target="../media/image43.png"/><Relationship Id="rId19" Type="http://schemas.openxmlformats.org/officeDocument/2006/relationships/image" Target="../media/image44.emf"/><Relationship Id="rId1" Type="http://schemas.openxmlformats.org/officeDocument/2006/relationships/tags" Target="../tags/tag11.xml"/><Relationship Id="rId2" Type="http://schemas.openxmlformats.org/officeDocument/2006/relationships/tags" Target="../tags/tag12.xml"/><Relationship Id="rId3" Type="http://schemas.openxmlformats.org/officeDocument/2006/relationships/tags" Target="../tags/tag13.xml"/><Relationship Id="rId4" Type="http://schemas.openxmlformats.org/officeDocument/2006/relationships/tags" Target="../tags/tag14.xml"/><Relationship Id="rId5" Type="http://schemas.openxmlformats.org/officeDocument/2006/relationships/tags" Target="../tags/tag15.xml"/><Relationship Id="rId6" Type="http://schemas.openxmlformats.org/officeDocument/2006/relationships/tags" Target="../tags/tag16.xml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6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" Type="http://schemas.openxmlformats.org/officeDocument/2006/relationships/tags" Target="../tags/tag17.xml"/><Relationship Id="rId2" Type="http://schemas.openxmlformats.org/officeDocument/2006/relationships/tags" Target="../tags/tag18.xml"/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slideLayout" Target="../slideLayouts/slideLayout16.xml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6.png"/><Relationship Id="rId6" Type="http://schemas.openxmlformats.org/officeDocument/2006/relationships/image" Target="../media/image16.png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C-3.6 Workbook-W-Parameter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 smtClean="0"/>
              <a:t>2019.08.16</a:t>
            </a:r>
            <a:r>
              <a:rPr kumimoji="1" lang="ko-KR" altLang="en-US" dirty="0" smtClean="0"/>
              <a:t>ㅣ</a:t>
            </a:r>
            <a:r>
              <a:rPr kumimoji="1" lang="en-US" altLang="ko-KR" dirty="0" smtClean="0"/>
              <a:t>ver.1.01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>
          <a:xfrm>
            <a:off x="916613" y="4048880"/>
            <a:ext cx="7638723" cy="2421769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워크북 </a:t>
            </a:r>
            <a:r>
              <a:rPr kumimoji="1" lang="en-US" altLang="ko-KR" dirty="0"/>
              <a:t>&amp; </a:t>
            </a:r>
            <a:r>
              <a:rPr kumimoji="1" lang="ko-KR" altLang="en-US" dirty="0"/>
              <a:t>대시보드 생성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9969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10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196570"/>
              </p:ext>
            </p:extLst>
          </p:nvPr>
        </p:nvGraphicFramePr>
        <p:xfrm>
          <a:off x="283465" y="608412"/>
          <a:ext cx="11556634" cy="5992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편집모드에서 차트를 클릭할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편집 모드에서는 차트 데이터를 선택할 수 없습니다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 필터를 대시보드 글로벌 필터로 변경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대시보드 글로벌 필터로 설정하시겠습니까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설정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다른 차트의 필터 설정이 변경될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글로벌로 설정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필터만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차트와 필터에서 사용중 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: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사용중인 차트명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’...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차트와 필터에서 사용중입니다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사용 해제 후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컬럼을 필터로 등록 시도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계산식에 집계함수가 포함된 컬럼은 필터로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[031.0]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메저 커스텀 컬럼의 조건식에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Aggregation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추가 또는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Done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클릭 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조건식 변경을 계속 진행하시겠습니까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집계 함수가 포함된 조건식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컬럼이 사용된 차트에 영향을 줄 수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Dismiss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클릭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페이지에 변경 사항이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변경 사항을 저장하고 나가시겠습니까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Exit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exit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 화면에서 다른 화면으로 점프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이 페이지에 변경 사항이 있습니다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변경 사항을 저장하고 이동하시겠습니까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Move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Save and move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필터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선택값이 없는 경우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값이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 이상 선택되어야 합니다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대시보드의 필터 추가 팝업에서 차트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컬럼명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필터는 차트 필터로 사용중입니다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 후 편집하시겠습니까</a:t>
                      </a:r>
                      <a:r>
                        <a:rPr lang="en-US" altLang="ko-KR" sz="700" b="0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글로벌 필터로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기존의 차트 종속 필터링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설정은 유지되지 않습니다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글로벌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[029.1]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차트의 필터 추가 팝업에서 글로벌 필터를 편집하려고 할때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Do you want to set it as a chart filter?</a:t>
                      </a:r>
                      <a:endParaRPr lang="en-US" altLang="ko-KR" sz="700" b="0" i="0" baseline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(sub) When you set up a chart filter, the filter settings of other charts may change. 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dirty="0">
                          <a:latin typeface="+mn-ea"/>
                          <a:ea typeface="+mn-ea"/>
                        </a:rPr>
                        <a:t>차트 필터로 변경</a:t>
                      </a:r>
                      <a:endParaRPr lang="en-US" altLang="ko-KR" sz="700" b="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[071.0]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연결완료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데이터소스가 연결되었습니다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[051.0]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필수필터 설정 변경 후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변경하시겠습니까</a:t>
                      </a:r>
                      <a:r>
                        <a:rPr lang="en-US" altLang="ko-KR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설정을 변경하시면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변경된 필터링을 적용하여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데이터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소스를 새로 불러옵니다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8</a:t>
                      </a:r>
                      <a:r>
                        <a:rPr lang="mr-IN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 멀티 선택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최대 선택 수를 초과한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데이터소스는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5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개까지 선택할 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9828749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등록한 데이터소스 삭제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 시도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baseline="0" dirty="0">
                          <a:latin typeface="+mn-ea"/>
                          <a:ea typeface="+mn-ea"/>
                          <a:cs typeface="Nanum Gothic" charset="-127"/>
                        </a:rPr>
                        <a:t>데이터소스간에 설정된 관계도 함께 삭제됩니다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416672069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91474324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[083.0]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데이터소스 환경 설정 변경 완료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저장하시겠습니까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저장하면 기존에 생성된 콘텐츠가 정상 동작하지 않을 수 있습니다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Cancel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9231180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Save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873740127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[084.0]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대시보드에서 데이터 소스 환경 설정  팝업 닫기 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변경 사항이 있는 상태</a:t>
                      </a: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strike="sngStrike" baseline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사항이 있습니다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700" b="0" strike="sngStrike" dirty="0">
                          <a:latin typeface="+mn-ea"/>
                          <a:ea typeface="+mn-ea"/>
                        </a:rPr>
                        <a:t>변경 사항을 적용하시겠습니까</a:t>
                      </a: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변경 사항을 적용하면 기존에 생성된 콘텐츠가 정상 동작하지 않을 수 있습니다</a:t>
                      </a:r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sngStrike" baseline="0" dirty="0">
                          <a:latin typeface="+mn-ea"/>
                          <a:ea typeface="+mn-ea"/>
                          <a:cs typeface="+mn-cs"/>
                        </a:rPr>
                        <a:t>Exit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421509755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strike="sngStrike" dirty="0">
                          <a:latin typeface="+mn-ea"/>
                          <a:ea typeface="+mn-ea"/>
                        </a:rPr>
                        <a:t>Save</a:t>
                      </a:r>
                      <a:r>
                        <a:rPr lang="en-US" altLang="ko-KR" sz="700" b="0" strike="sngStrike" baseline="0" dirty="0">
                          <a:latin typeface="+mn-ea"/>
                          <a:ea typeface="+mn-ea"/>
                        </a:rPr>
                        <a:t> &amp; Exit</a:t>
                      </a:r>
                      <a:endParaRPr lang="en-US" altLang="ko-KR" sz="700" b="0" strike="sngStrike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7551133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9186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443880"/>
              </p:ext>
            </p:extLst>
          </p:nvPr>
        </p:nvGraphicFramePr>
        <p:xfrm>
          <a:off x="3455581" y="0"/>
          <a:ext cx="8736419" cy="36357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xmlns="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xmlns="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:a16="http://schemas.microsoft.com/office/drawing/2014/main" xmlns="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xmlns="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2019.01.10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</a:t>
                      </a:r>
                      <a:r>
                        <a:rPr lang="en-US" altLang="ko-KR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문서분리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v.1.01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2019.08.16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QA</a:t>
                      </a:r>
                      <a:r>
                        <a:rPr lang="ko-KR" altLang="en-US" sz="600" b="0" i="0" baseline="0" dirty="0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현행화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 err="1" smtClean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Hwang,Ahyoung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chemeClr val="bg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8149612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7096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Widget-Parameter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매개변수 생성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매개변수 위젯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대시보드 </a:t>
            </a:r>
            <a:r>
              <a:rPr lang="ko-KR" altLang="en-US" dirty="0" err="1">
                <a:latin typeface="+mn-ea"/>
              </a:rPr>
              <a:t>편집모드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파라미터</a:t>
            </a:r>
            <a:r>
              <a:rPr lang="ko-KR" altLang="en-US" dirty="0">
                <a:latin typeface="+mn-ea"/>
              </a:rPr>
              <a:t> 패널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대시보드 </a:t>
            </a:r>
            <a:r>
              <a:rPr lang="ko-KR" altLang="en-US" dirty="0" err="1">
                <a:latin typeface="+mn-ea"/>
              </a:rPr>
              <a:t>편집모드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데이터소스</a:t>
            </a:r>
            <a:r>
              <a:rPr lang="ko-KR" altLang="en-US" dirty="0">
                <a:latin typeface="+mn-ea"/>
              </a:rPr>
              <a:t>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사용자 정의 필드 </a:t>
            </a:r>
            <a:r>
              <a:rPr lang="en-US" altLang="ko-KR" dirty="0">
                <a:latin typeface="+mn-ea"/>
              </a:rPr>
              <a:t>(3)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962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xmlns="" id="{84F5A14F-0A3B-4C4B-A232-E78A8E180C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5" t="16290" r="4250" b="9521"/>
          <a:stretch/>
        </p:blipFill>
        <p:spPr>
          <a:xfrm>
            <a:off x="709399" y="365759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1.</a:t>
            </a:r>
            <a:r>
              <a:rPr lang="ko-KR" altLang="en-US" dirty="0">
                <a:latin typeface="+mn-ea"/>
              </a:rPr>
              <a:t> 매개변수 생성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텍스트 개체 틀 4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ko-KR" altLang="en-US" b="1" dirty="0"/>
              <a:t>필터 생성</a:t>
            </a:r>
            <a:endParaRPr kumimoji="1" lang="en-US" altLang="ko-KR" b="1" dirty="0"/>
          </a:p>
          <a:p>
            <a:r>
              <a:rPr kumimoji="1" lang="ko-KR" altLang="en-US" dirty="0"/>
              <a:t>대시보드 열람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생성 버튼 클릭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</a:t>
            </a:r>
            <a:endParaRPr kumimoji="1" lang="en-US" altLang="ko-KR" dirty="0"/>
          </a:p>
          <a:p>
            <a:r>
              <a:rPr kumimoji="1" lang="ko-KR" altLang="en-US" dirty="0"/>
              <a:t>대시보드 편집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필터 생성 버튼 클릭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 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생성 즉시 대시보드에 위젯 배치됨</a:t>
            </a:r>
            <a:endParaRPr kumimoji="1" lang="en-US" altLang="ko-KR" dirty="0"/>
          </a:p>
          <a:p>
            <a:r>
              <a:rPr kumimoji="1" lang="ko-KR" altLang="en-US" dirty="0"/>
              <a:t>대시보드 편집 화면 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우측</a:t>
            </a:r>
            <a:r>
              <a:rPr kumimoji="1" lang="en-US" altLang="ko-KR" dirty="0"/>
              <a:t>)</a:t>
            </a:r>
            <a:r>
              <a:rPr kumimoji="1" lang="ko-KR" altLang="en-US" dirty="0"/>
              <a:t> 필터 패널 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☞ 필터 팝업</a:t>
            </a:r>
            <a:r>
              <a:rPr kumimoji="1" lang="en-US" altLang="ko-KR" dirty="0"/>
              <a:t> </a:t>
            </a:r>
            <a:r>
              <a:rPr kumimoji="1" lang="ko-KR" altLang="en-US" dirty="0"/>
              <a:t>열림</a:t>
            </a:r>
            <a:r>
              <a:rPr kumimoji="1" lang="en-US" altLang="ko-KR" dirty="0"/>
              <a:t> (</a:t>
            </a:r>
            <a:r>
              <a:rPr kumimoji="1" lang="ko-KR" altLang="en-US" dirty="0" err="1"/>
              <a:t>편집화면</a:t>
            </a:r>
            <a:r>
              <a:rPr kumimoji="1" lang="ko-KR" altLang="en-US" dirty="0"/>
              <a:t> 위에 필터 화면이 띄워진 상태</a:t>
            </a:r>
            <a:r>
              <a:rPr kumimoji="1" lang="en-US" altLang="ko-KR" dirty="0"/>
              <a:t>) &gt;</a:t>
            </a:r>
            <a:r>
              <a:rPr kumimoji="1" lang="ko-KR" altLang="en-US" dirty="0"/>
              <a:t> 필터 편집 완료 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대시보드 편집 화면으로 랜딩 </a:t>
            </a:r>
            <a:r>
              <a:rPr kumimoji="1" lang="en-US" altLang="ko-KR" dirty="0"/>
              <a:t>/</a:t>
            </a:r>
            <a:r>
              <a:rPr kumimoji="1" lang="ko-KR" altLang="en-US" dirty="0"/>
              <a:t> 필터가 대시보드의 위젯으로 등록됨</a:t>
            </a:r>
            <a:endParaRPr kumimoji="1"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809" y="1411536"/>
            <a:ext cx="609599" cy="1690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91522875-9F1E-2949-BBA1-FECA6E7C7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25" t="16290" r="4250" b="9521"/>
          <a:stretch/>
        </p:blipFill>
        <p:spPr>
          <a:xfrm>
            <a:off x="730305" y="632059"/>
            <a:ext cx="5386599" cy="27287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A59914C6-A618-C347-8848-8DDD4C85F400}"/>
              </a:ext>
            </a:extLst>
          </p:cNvPr>
          <p:cNvSpPr/>
          <p:nvPr/>
        </p:nvSpPr>
        <p:spPr>
          <a:xfrm>
            <a:off x="5486400" y="1076240"/>
            <a:ext cx="1302818" cy="592013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86F12061-CA56-504E-9C7C-CDA768CE65BD}"/>
              </a:ext>
            </a:extLst>
          </p:cNvPr>
          <p:cNvSpPr/>
          <p:nvPr/>
        </p:nvSpPr>
        <p:spPr>
          <a:xfrm>
            <a:off x="4732949" y="3454640"/>
            <a:ext cx="469671" cy="202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C402FC50-5CE4-9942-A6AF-4C59E8917B9B}"/>
              </a:ext>
            </a:extLst>
          </p:cNvPr>
          <p:cNvSpPr/>
          <p:nvPr/>
        </p:nvSpPr>
        <p:spPr>
          <a:xfrm>
            <a:off x="5648240" y="3876084"/>
            <a:ext cx="180721" cy="20295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43" name="구부러진 연결선[U] 42">
            <a:extLst>
              <a:ext uri="{FF2B5EF4-FFF2-40B4-BE49-F238E27FC236}">
                <a16:creationId xmlns:a16="http://schemas.microsoft.com/office/drawing/2014/main" xmlns="" id="{932DF9C5-5E4F-0D41-AB18-81A77D31E6E2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6060009" y="1487017"/>
            <a:ext cx="77800" cy="906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FB626F87-17D0-F747-B474-1B868BDC8D45}"/>
              </a:ext>
            </a:extLst>
          </p:cNvPr>
          <p:cNvSpPr/>
          <p:nvPr/>
        </p:nvSpPr>
        <p:spPr>
          <a:xfrm>
            <a:off x="6178857" y="1430975"/>
            <a:ext cx="404824" cy="149647"/>
          </a:xfrm>
          <a:prstGeom prst="rect">
            <a:avLst/>
          </a:prstGeom>
          <a:solidFill>
            <a:srgbClr val="90969E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>
                <a:solidFill>
                  <a:schemeClr val="bg1"/>
                </a:solidFill>
                <a:latin typeface="+mn-ea"/>
                <a:cs typeface="Nanum Gothic" charset="-127"/>
              </a:rPr>
              <a:t>Parameter</a:t>
            </a:r>
            <a:endParaRPr lang="en-US" altLang="ko-KR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1F1960A2-921C-1A47-AE0E-C6CAE94643BD}"/>
              </a:ext>
            </a:extLst>
          </p:cNvPr>
          <p:cNvSpPr/>
          <p:nvPr/>
        </p:nvSpPr>
        <p:spPr>
          <a:xfrm>
            <a:off x="4753653" y="3482996"/>
            <a:ext cx="415389" cy="149647"/>
          </a:xfrm>
          <a:prstGeom prst="rect">
            <a:avLst/>
          </a:prstGeom>
          <a:solidFill>
            <a:srgbClr val="90969E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>
                <a:solidFill>
                  <a:schemeClr val="bg1"/>
                </a:solidFill>
                <a:latin typeface="+mn-ea"/>
                <a:cs typeface="Nanum Gothic" charset="-127"/>
              </a:rPr>
              <a:t>+Parameter</a:t>
            </a:r>
            <a:endParaRPr lang="en-US" altLang="ko-KR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xmlns="" id="{C3403785-FCD5-0047-8D81-6B91ECD7498F}"/>
              </a:ext>
            </a:extLst>
          </p:cNvPr>
          <p:cNvCxnSpPr/>
          <p:nvPr/>
        </p:nvCxnSpPr>
        <p:spPr>
          <a:xfrm>
            <a:off x="4994516" y="3657599"/>
            <a:ext cx="0" cy="1261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72FE8B44-850F-AD48-BA31-3CFD9B831F99}"/>
              </a:ext>
            </a:extLst>
          </p:cNvPr>
          <p:cNvSpPr/>
          <p:nvPr/>
        </p:nvSpPr>
        <p:spPr>
          <a:xfrm>
            <a:off x="4766265" y="3879608"/>
            <a:ext cx="469669" cy="149647"/>
          </a:xfrm>
          <a:prstGeom prst="rect">
            <a:avLst/>
          </a:prstGeom>
          <a:solidFill>
            <a:srgbClr val="F7F7F8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5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Nanum Gothic" charset="-127"/>
              </a:rPr>
              <a:t>Parameter 1</a:t>
            </a:r>
            <a:endParaRPr lang="en-US" altLang="ko-KR" sz="5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1BF3DDF-4063-CC4D-8455-51F53B31EC0E}"/>
              </a:ext>
            </a:extLst>
          </p:cNvPr>
          <p:cNvSpPr/>
          <p:nvPr/>
        </p:nvSpPr>
        <p:spPr>
          <a:xfrm>
            <a:off x="6164459" y="4432102"/>
            <a:ext cx="232532" cy="27324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AC41AED-0911-C640-B72B-BC536C9E7844}"/>
              </a:ext>
            </a:extLst>
          </p:cNvPr>
          <p:cNvSpPr/>
          <p:nvPr/>
        </p:nvSpPr>
        <p:spPr>
          <a:xfrm>
            <a:off x="6185163" y="4460458"/>
            <a:ext cx="172402" cy="211203"/>
          </a:xfrm>
          <a:prstGeom prst="rect">
            <a:avLst/>
          </a:prstGeom>
          <a:solidFill>
            <a:srgbClr val="90969E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900" dirty="0">
                <a:solidFill>
                  <a:schemeClr val="bg1"/>
                </a:solidFill>
                <a:latin typeface="+mn-ea"/>
                <a:cs typeface="Nanum Gothic" charset="-127"/>
              </a:rPr>
              <a:t>(</a:t>
            </a:r>
            <a:r>
              <a:rPr lang="en-US" altLang="ko-KR" sz="900" dirty="0" err="1">
                <a:solidFill>
                  <a:schemeClr val="bg1"/>
                </a:solidFill>
                <a:latin typeface="+mn-ea"/>
                <a:cs typeface="Nanum Gothic" charset="-127"/>
              </a:rPr>
              <a:t>i</a:t>
            </a:r>
            <a:r>
              <a:rPr lang="en-US" altLang="ko-KR" sz="900" dirty="0">
                <a:solidFill>
                  <a:schemeClr val="bg1"/>
                </a:solidFill>
                <a:latin typeface="+mn-ea"/>
                <a:cs typeface="Nanum Gothic" charset="-127"/>
              </a:rPr>
              <a:t>)</a:t>
            </a:r>
            <a:endParaRPr lang="en-US" altLang="ko-KR" sz="9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xmlns="" id="{01F39273-C2B8-2443-9244-1FC238DB9B49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6006838" y="4568726"/>
            <a:ext cx="1576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16BD5B5A-B001-8840-886D-161A764A6A97}"/>
              </a:ext>
            </a:extLst>
          </p:cNvPr>
          <p:cNvSpPr/>
          <p:nvPr/>
        </p:nvSpPr>
        <p:spPr>
          <a:xfrm>
            <a:off x="4766265" y="4124933"/>
            <a:ext cx="1062696" cy="1723879"/>
          </a:xfrm>
          <a:prstGeom prst="rect">
            <a:avLst/>
          </a:prstGeom>
          <a:solidFill>
            <a:srgbClr val="F7F7F8"/>
          </a:solidFill>
        </p:spPr>
        <p:txBody>
          <a:bodyPr wrap="square" lIns="36000" tIns="36000" rIns="36000" bIns="36000">
            <a:noAutofit/>
          </a:bodyPr>
          <a:lstStyle/>
          <a:p>
            <a:pPr>
              <a:buClr>
                <a:srgbClr val="336699"/>
              </a:buClr>
            </a:pPr>
            <a:endParaRPr lang="en-US" altLang="ko-KR" sz="5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66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367576" y="531493"/>
            <a:ext cx="2471912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71" name="그룹 270"/>
          <p:cNvGrpSpPr/>
          <p:nvPr/>
        </p:nvGrpSpPr>
        <p:grpSpPr>
          <a:xfrm>
            <a:off x="2502178" y="7213417"/>
            <a:ext cx="244878" cy="100211"/>
            <a:chOff x="2947312" y="5082674"/>
            <a:chExt cx="244878" cy="100211"/>
          </a:xfrm>
        </p:grpSpPr>
        <p:sp>
          <p:nvSpPr>
            <p:cNvPr id="139" name="십자형[C] 138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grpSp>
          <p:nvGrpSpPr>
            <p:cNvPr id="264" name="그룹 263"/>
            <p:cNvGrpSpPr/>
            <p:nvPr/>
          </p:nvGrpSpPr>
          <p:grpSpPr>
            <a:xfrm>
              <a:off x="2947312" y="5082674"/>
              <a:ext cx="103008" cy="99379"/>
              <a:chOff x="5956300" y="3243015"/>
              <a:chExt cx="321828" cy="310491"/>
            </a:xfrm>
          </p:grpSpPr>
          <p:pic>
            <p:nvPicPr>
              <p:cNvPr id="265" name="그림 264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6300" y="3289300"/>
                <a:ext cx="264206" cy="264206"/>
              </a:xfrm>
              <a:prstGeom prst="rect">
                <a:avLst/>
              </a:prstGeom>
            </p:spPr>
          </p:pic>
          <p:pic>
            <p:nvPicPr>
              <p:cNvPr id="266" name="그림 265"/>
              <p:cNvPicPr>
                <a:picLocks noChangeAspect="1"/>
              </p:cNvPicPr>
              <p:nvPr/>
            </p:nvPicPr>
            <p:blipFill>
              <a:blip r:embed="rId9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3922" y="3243015"/>
                <a:ext cx="264206" cy="264206"/>
              </a:xfrm>
              <a:prstGeom prst="rect">
                <a:avLst/>
              </a:prstGeom>
            </p:spPr>
          </p:pic>
        </p:grpSp>
      </p:grpSp>
      <p:cxnSp>
        <p:nvCxnSpPr>
          <p:cNvPr id="278" name="직선 연결선[R] 277"/>
          <p:cNvCxnSpPr/>
          <p:nvPr/>
        </p:nvCxnSpPr>
        <p:spPr>
          <a:xfrm>
            <a:off x="411303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위젯 샘플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  <a:ea typeface="+mn-ea"/>
              </a:rPr>
              <a:t>2.</a:t>
            </a:r>
            <a:r>
              <a:rPr lang="ko-KR" altLang="en-US" dirty="0">
                <a:latin typeface="+mn-ea"/>
                <a:ea typeface="+mn-ea"/>
              </a:rPr>
              <a:t> 매개변수 위젯</a:t>
            </a:r>
          </a:p>
        </p:txBody>
      </p:sp>
      <p:sp>
        <p:nvSpPr>
          <p:cNvPr id="429" name="슬라이드 번호 개체 틀 42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5" name="직선 연결선[R] 4"/>
          <p:cNvCxnSpPr/>
          <p:nvPr/>
        </p:nvCxnSpPr>
        <p:spPr>
          <a:xfrm>
            <a:off x="367575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0" y="2662255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2839490" y="519848"/>
            <a:ext cx="0" cy="633815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-15161" y="1555045"/>
            <a:ext cx="43872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열람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5161" y="3431575"/>
            <a:ext cx="5586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열람</a:t>
            </a:r>
            <a:endParaRPr lang="en-US" altLang="ko-KR" sz="700" b="0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  <a:p>
            <a:pPr>
              <a:buClr>
                <a:srgbClr val="336699"/>
              </a:buClr>
            </a:pP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&gt;</a:t>
            </a: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호버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5161" y="5559493"/>
            <a:ext cx="558643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편집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23" name="직선 연결선[R] 22"/>
          <p:cNvCxnSpPr/>
          <p:nvPr/>
        </p:nvCxnSpPr>
        <p:spPr>
          <a:xfrm>
            <a:off x="0" y="458285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9" name="그림 25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2676" b="7461"/>
          <a:stretch/>
        </p:blipFill>
        <p:spPr>
          <a:xfrm>
            <a:off x="456736" y="7203113"/>
            <a:ext cx="485142" cy="143664"/>
          </a:xfrm>
          <a:prstGeom prst="rect">
            <a:avLst/>
          </a:prstGeom>
        </p:spPr>
      </p:pic>
      <p:sp>
        <p:nvSpPr>
          <p:cNvPr id="261" name="직사각형 260"/>
          <p:cNvSpPr/>
          <p:nvPr/>
        </p:nvSpPr>
        <p:spPr>
          <a:xfrm>
            <a:off x="1151201" y="7187682"/>
            <a:ext cx="95315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차트명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283" name="그룹 282"/>
          <p:cNvGrpSpPr/>
          <p:nvPr/>
        </p:nvGrpSpPr>
        <p:grpSpPr>
          <a:xfrm>
            <a:off x="4920577" y="7191211"/>
            <a:ext cx="293048" cy="168294"/>
            <a:chOff x="2899142" y="5060468"/>
            <a:chExt cx="293048" cy="168294"/>
          </a:xfrm>
        </p:grpSpPr>
        <p:sp>
          <p:nvSpPr>
            <p:cNvPr id="285" name="십자형[C] 284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86" name="그림 285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84" name="직선 연결선[R] 283"/>
          <p:cNvCxnSpPr/>
          <p:nvPr/>
        </p:nvCxnSpPr>
        <p:spPr>
          <a:xfrm>
            <a:off x="2877872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4" name="그룹 293"/>
          <p:cNvGrpSpPr/>
          <p:nvPr/>
        </p:nvGrpSpPr>
        <p:grpSpPr>
          <a:xfrm>
            <a:off x="7412644" y="7191211"/>
            <a:ext cx="293048" cy="168294"/>
            <a:chOff x="2899142" y="5060468"/>
            <a:chExt cx="293048" cy="168294"/>
          </a:xfrm>
        </p:grpSpPr>
        <p:sp>
          <p:nvSpPr>
            <p:cNvPr id="296" name="십자형[C] 295"/>
            <p:cNvSpPr/>
            <p:nvPr/>
          </p:nvSpPr>
          <p:spPr>
            <a:xfrm rot="2700000">
              <a:off x="3092863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297" name="그림 296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899142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295" name="직선 연결선[R] 294"/>
          <p:cNvCxnSpPr/>
          <p:nvPr/>
        </p:nvCxnSpPr>
        <p:spPr>
          <a:xfrm>
            <a:off x="5369939" y="7383486"/>
            <a:ext cx="237707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9" name="그림 29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5405198" y="7203113"/>
            <a:ext cx="143763" cy="143664"/>
          </a:xfrm>
          <a:prstGeom prst="rect">
            <a:avLst/>
          </a:prstGeom>
        </p:spPr>
      </p:pic>
      <p:sp>
        <p:nvSpPr>
          <p:cNvPr id="300" name="직사각형 299"/>
          <p:cNvSpPr/>
          <p:nvPr/>
        </p:nvSpPr>
        <p:spPr>
          <a:xfrm>
            <a:off x="6172595" y="7187682"/>
            <a:ext cx="1200372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grpSp>
        <p:nvGrpSpPr>
          <p:cNvPr id="309" name="그룹 308"/>
          <p:cNvGrpSpPr/>
          <p:nvPr/>
        </p:nvGrpSpPr>
        <p:grpSpPr>
          <a:xfrm>
            <a:off x="11791787" y="7191211"/>
            <a:ext cx="293048" cy="168294"/>
            <a:chOff x="2610831" y="5060468"/>
            <a:chExt cx="293048" cy="168294"/>
          </a:xfrm>
        </p:grpSpPr>
        <p:sp>
          <p:nvSpPr>
            <p:cNvPr id="311" name="십자형[C] 310"/>
            <p:cNvSpPr/>
            <p:nvPr/>
          </p:nvSpPr>
          <p:spPr>
            <a:xfrm rot="2700000">
              <a:off x="2804552" y="5083558"/>
              <a:ext cx="99327" cy="99327"/>
            </a:xfrm>
            <a:prstGeom prst="plus">
              <a:avLst>
                <a:gd name="adj" fmla="val 4447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pic>
          <p:nvPicPr>
            <p:cNvPr id="312" name="그림 31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610831" y="5060468"/>
              <a:ext cx="171132" cy="168294"/>
            </a:xfrm>
            <a:prstGeom prst="rect">
              <a:avLst/>
            </a:prstGeom>
          </p:spPr>
        </p:pic>
      </p:grpSp>
      <p:cxnSp>
        <p:nvCxnSpPr>
          <p:cNvPr id="310" name="직선 연결선[R] 309"/>
          <p:cNvCxnSpPr/>
          <p:nvPr/>
        </p:nvCxnSpPr>
        <p:spPr>
          <a:xfrm>
            <a:off x="10037393" y="7383486"/>
            <a:ext cx="210879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3" name="그림 31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10072652" y="7203113"/>
            <a:ext cx="143763" cy="143664"/>
          </a:xfrm>
          <a:prstGeom prst="rect">
            <a:avLst/>
          </a:prstGeom>
        </p:spPr>
      </p:pic>
      <p:sp>
        <p:nvSpPr>
          <p:cNvPr id="314" name="직사각형 313"/>
          <p:cNvSpPr/>
          <p:nvPr/>
        </p:nvSpPr>
        <p:spPr>
          <a:xfrm>
            <a:off x="10278063" y="7187682"/>
            <a:ext cx="1446048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cxnSp>
        <p:nvCxnSpPr>
          <p:cNvPr id="431" name="직선 연결선[R] 430"/>
          <p:cNvCxnSpPr/>
          <p:nvPr/>
        </p:nvCxnSpPr>
        <p:spPr>
          <a:xfrm>
            <a:off x="0" y="731548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44" r="19727"/>
          <a:stretch/>
        </p:blipFill>
        <p:spPr>
          <a:xfrm>
            <a:off x="2150394" y="7199481"/>
            <a:ext cx="336171" cy="156826"/>
          </a:xfrm>
          <a:prstGeom prst="rect">
            <a:avLst/>
          </a:prstGeom>
          <a:ln>
            <a:noFill/>
          </a:ln>
        </p:spPr>
      </p:pic>
      <p:sp>
        <p:nvSpPr>
          <p:cNvPr id="181" name="타원 180"/>
          <p:cNvSpPr/>
          <p:nvPr/>
        </p:nvSpPr>
        <p:spPr>
          <a:xfrm>
            <a:off x="44911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2" name="타원 181"/>
          <p:cNvSpPr/>
          <p:nvPr/>
        </p:nvSpPr>
        <p:spPr>
          <a:xfrm>
            <a:off x="63987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3" name="타원 182"/>
          <p:cNvSpPr/>
          <p:nvPr/>
        </p:nvSpPr>
        <p:spPr>
          <a:xfrm>
            <a:off x="2158392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5" name="타원 184"/>
          <p:cNvSpPr/>
          <p:nvPr/>
        </p:nvSpPr>
        <p:spPr>
          <a:xfrm>
            <a:off x="82569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6" name="타원 185"/>
          <p:cNvSpPr/>
          <p:nvPr/>
        </p:nvSpPr>
        <p:spPr>
          <a:xfrm>
            <a:off x="233644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6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7" name="타원 186"/>
          <p:cNvSpPr/>
          <p:nvPr/>
        </p:nvSpPr>
        <p:spPr>
          <a:xfrm>
            <a:off x="2487876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7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8" name="타원 187"/>
          <p:cNvSpPr/>
          <p:nvPr/>
        </p:nvSpPr>
        <p:spPr>
          <a:xfrm>
            <a:off x="495892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89" name="타원 188"/>
          <p:cNvSpPr/>
          <p:nvPr/>
        </p:nvSpPr>
        <p:spPr>
          <a:xfrm>
            <a:off x="511035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0" name="타원 189"/>
          <p:cNvSpPr/>
          <p:nvPr/>
        </p:nvSpPr>
        <p:spPr>
          <a:xfrm>
            <a:off x="544584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2" name="타원 191"/>
          <p:cNvSpPr/>
          <p:nvPr/>
        </p:nvSpPr>
        <p:spPr>
          <a:xfrm>
            <a:off x="76131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3" name="타원 192"/>
          <p:cNvSpPr/>
          <p:nvPr/>
        </p:nvSpPr>
        <p:spPr>
          <a:xfrm>
            <a:off x="1006523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4" name="타원 193"/>
          <p:cNvSpPr/>
          <p:nvPr/>
        </p:nvSpPr>
        <p:spPr>
          <a:xfrm>
            <a:off x="11804185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5" name="타원 194"/>
          <p:cNvSpPr/>
          <p:nvPr/>
        </p:nvSpPr>
        <p:spPr>
          <a:xfrm>
            <a:off x="11989998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7" name="직사각형 196"/>
          <p:cNvSpPr/>
          <p:nvPr/>
        </p:nvSpPr>
        <p:spPr>
          <a:xfrm>
            <a:off x="919318" y="7165114"/>
            <a:ext cx="1149882" cy="218372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8" name="타원 197"/>
          <p:cNvSpPr/>
          <p:nvPr/>
        </p:nvSpPr>
        <p:spPr>
          <a:xfrm>
            <a:off x="2648341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8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216" name="그룹 215"/>
          <p:cNvGrpSpPr/>
          <p:nvPr/>
        </p:nvGrpSpPr>
        <p:grpSpPr>
          <a:xfrm>
            <a:off x="-242465" y="3068948"/>
            <a:ext cx="86629" cy="549187"/>
            <a:chOff x="10298427" y="3930951"/>
            <a:chExt cx="86629" cy="549187"/>
          </a:xfrm>
        </p:grpSpPr>
        <p:grpSp>
          <p:nvGrpSpPr>
            <p:cNvPr id="217" name="그룹 216"/>
            <p:cNvGrpSpPr/>
            <p:nvPr/>
          </p:nvGrpSpPr>
          <p:grpSpPr>
            <a:xfrm>
              <a:off x="10308288" y="4089701"/>
              <a:ext cx="76011" cy="74741"/>
              <a:chOff x="1978737" y="2185804"/>
              <a:chExt cx="103193" cy="101060"/>
            </a:xfrm>
          </p:grpSpPr>
          <p:pic>
            <p:nvPicPr>
              <p:cNvPr id="223" name="그림 222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08" t="71048" r="50004" b="22480"/>
              <a:stretch/>
            </p:blipFill>
            <p:spPr>
              <a:xfrm>
                <a:off x="1978737" y="2185804"/>
                <a:ext cx="76200" cy="95250"/>
              </a:xfrm>
              <a:prstGeom prst="rect">
                <a:avLst/>
              </a:prstGeom>
            </p:spPr>
          </p:pic>
          <p:sp>
            <p:nvSpPr>
              <p:cNvPr id="224" name="아래쪽 화살표[D] 223"/>
              <p:cNvSpPr/>
              <p:nvPr/>
            </p:nvSpPr>
            <p:spPr>
              <a:xfrm>
                <a:off x="2036211" y="224114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grpSp>
          <p:nvGrpSpPr>
            <p:cNvPr id="218" name="그룹 217"/>
            <p:cNvGrpSpPr/>
            <p:nvPr/>
          </p:nvGrpSpPr>
          <p:grpSpPr>
            <a:xfrm>
              <a:off x="10308288" y="3930951"/>
              <a:ext cx="76011" cy="74741"/>
              <a:chOff x="1978737" y="2185804"/>
              <a:chExt cx="103193" cy="101060"/>
            </a:xfrm>
          </p:grpSpPr>
          <p:pic>
            <p:nvPicPr>
              <p:cNvPr id="221" name="그림 220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08" t="71048" r="50004" b="22480"/>
              <a:stretch/>
            </p:blipFill>
            <p:spPr>
              <a:xfrm>
                <a:off x="1978737" y="2185804"/>
                <a:ext cx="76200" cy="95250"/>
              </a:xfrm>
              <a:prstGeom prst="rect">
                <a:avLst/>
              </a:prstGeom>
            </p:spPr>
          </p:pic>
          <p:sp>
            <p:nvSpPr>
              <p:cNvPr id="222" name="아래쪽 화살표[D] 221"/>
              <p:cNvSpPr/>
              <p:nvPr/>
            </p:nvSpPr>
            <p:spPr>
              <a:xfrm>
                <a:off x="2036211" y="2241145"/>
                <a:ext cx="45719" cy="45719"/>
              </a:xfrm>
              <a:prstGeom prst="downArrow">
                <a:avLst/>
              </a:prstGeom>
              <a:solidFill>
                <a:schemeClr val="tx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sz="600">
                  <a:solidFill>
                    <a:prstClr val="black"/>
                  </a:solidFill>
                  <a:latin typeface="Nanum Gothic" charset="-127"/>
                  <a:ea typeface="Nanum Gothic" charset="-127"/>
                  <a:cs typeface="Nanum Gothic" charset="-127"/>
                </a:endParaRPr>
              </a:p>
            </p:txBody>
          </p:sp>
        </p:grpSp>
        <p:pic>
          <p:nvPicPr>
            <p:cNvPr id="219" name="그림 218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716" b="95847" l="160" r="98403">
                          <a14:foregroundMark x1="17572" y1="27316" x2="17572" y2="27316"/>
                          <a14:foregroundMark x1="76677" y1="31949" x2="76677" y2="31949"/>
                          <a14:foregroundMark x1="73802" y1="56230" x2="73802" y2="56230"/>
                          <a14:foregroundMark x1="44728" y1="55112" x2="44728" y2="55112"/>
                          <a14:foregroundMark x1="26837" y1="56070" x2="26837" y2="56070"/>
                          <a14:foregroundMark x1="19329" y1="78594" x2="19329" y2="78594"/>
                          <a14:foregroundMark x1="47444" y1="79712" x2="47444" y2="79712"/>
                          <a14:foregroundMark x1="83227" y1="79393" x2="83227" y2="79393"/>
                          <a14:foregroundMark x1="82748" y1="96006" x2="82748" y2="96006"/>
                          <a14:foregroundMark x1="85783" y1="2716" x2="85783" y2="2716"/>
                          <a14:foregroundMark x1="50639" y1="30671" x2="50639" y2="30671"/>
                          <a14:foregroundMark x1="3994" y1="3834" x2="3994" y2="3834"/>
                          <a14:foregroundMark x1="94728" y1="4313" x2="94728" y2="4313"/>
                          <a14:foregroundMark x1="98562" y1="3674" x2="98562" y2="3674"/>
                          <a14:foregroundMark x1="160" y1="6230" x2="160" y2="6230"/>
                          <a14:backgroundMark x1="17891" y1="29233" x2="17891" y2="292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8288" y="4233579"/>
              <a:ext cx="76768" cy="77080"/>
            </a:xfrm>
            <a:prstGeom prst="rect">
              <a:avLst/>
            </a:prstGeom>
          </p:spPr>
        </p:pic>
        <p:pic>
          <p:nvPicPr>
            <p:cNvPr id="220" name="그림 219"/>
            <p:cNvPicPr>
              <a:picLocks noChangeAspect="1"/>
            </p:cNvPicPr>
            <p:nvPr/>
          </p:nvPicPr>
          <p:blipFill>
            <a:blip r:embed="rId1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8427" y="4406511"/>
              <a:ext cx="73331" cy="73627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11" y="7191375"/>
            <a:ext cx="146089" cy="1460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89" y="7045315"/>
            <a:ext cx="109529" cy="1095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24" y="7535615"/>
            <a:ext cx="103543" cy="103543"/>
          </a:xfrm>
          <a:prstGeom prst="rect">
            <a:avLst/>
          </a:prstGeom>
        </p:spPr>
      </p:pic>
      <p:sp>
        <p:nvSpPr>
          <p:cNvPr id="228" name="직사각형 227"/>
          <p:cNvSpPr/>
          <p:nvPr/>
        </p:nvSpPr>
        <p:spPr>
          <a:xfrm>
            <a:off x="6358379" y="8338500"/>
            <a:ext cx="302108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6" name="타원 225"/>
          <p:cNvSpPr/>
          <p:nvPr/>
        </p:nvSpPr>
        <p:spPr>
          <a:xfrm>
            <a:off x="1151397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91" name="타원 190"/>
          <p:cNvSpPr/>
          <p:nvPr/>
        </p:nvSpPr>
        <p:spPr>
          <a:xfrm>
            <a:off x="7012804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5" name="타원 224"/>
          <p:cNvSpPr/>
          <p:nvPr/>
        </p:nvSpPr>
        <p:spPr>
          <a:xfrm>
            <a:off x="7459609" y="7093730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261834" y="7129420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십자형[C] 256"/>
          <p:cNvSpPr/>
          <p:nvPr/>
        </p:nvSpPr>
        <p:spPr>
          <a:xfrm rot="2700000">
            <a:off x="9788278" y="7214301"/>
            <a:ext cx="99327" cy="99327"/>
          </a:xfrm>
          <a:prstGeom prst="plus">
            <a:avLst>
              <a:gd name="adj" fmla="val 44473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258" name="그림 257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14" r="21724"/>
          <a:stretch/>
        </p:blipFill>
        <p:spPr>
          <a:xfrm>
            <a:off x="9594557" y="7191211"/>
            <a:ext cx="171132" cy="168294"/>
          </a:xfrm>
          <a:prstGeom prst="rect">
            <a:avLst/>
          </a:prstGeom>
        </p:spPr>
      </p:pic>
      <p:cxnSp>
        <p:nvCxnSpPr>
          <p:cNvPr id="256" name="직선 연결선[R] 255"/>
          <p:cNvCxnSpPr/>
          <p:nvPr/>
        </p:nvCxnSpPr>
        <p:spPr>
          <a:xfrm>
            <a:off x="7818901" y="7383486"/>
            <a:ext cx="21114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2" name="그림 261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t="7102" r="68519" b="7461"/>
          <a:stretch/>
        </p:blipFill>
        <p:spPr>
          <a:xfrm>
            <a:off x="7854160" y="7203113"/>
            <a:ext cx="143763" cy="143664"/>
          </a:xfrm>
          <a:prstGeom prst="rect">
            <a:avLst/>
          </a:prstGeom>
        </p:spPr>
      </p:pic>
      <p:sp>
        <p:nvSpPr>
          <p:cNvPr id="263" name="직사각형 262"/>
          <p:cNvSpPr/>
          <p:nvPr/>
        </p:nvSpPr>
        <p:spPr>
          <a:xfrm>
            <a:off x="8059047" y="7187682"/>
            <a:ext cx="654220" cy="180425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필터명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70" name="직사각형 369"/>
          <p:cNvSpPr/>
          <p:nvPr/>
        </p:nvSpPr>
        <p:spPr>
          <a:xfrm>
            <a:off x="9641522" y="7481844"/>
            <a:ext cx="282805" cy="41817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371" name="타원 370"/>
          <p:cNvSpPr/>
          <p:nvPr/>
        </p:nvSpPr>
        <p:spPr>
          <a:xfrm>
            <a:off x="9667466" y="7576353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395" name="그림 394"/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865" y="7527938"/>
            <a:ext cx="109529" cy="109529"/>
          </a:xfrm>
          <a:prstGeom prst="rect">
            <a:avLst/>
          </a:prstGeom>
        </p:spPr>
      </p:pic>
      <p:pic>
        <p:nvPicPr>
          <p:cNvPr id="397" name="그림 39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751263" y="7724045"/>
            <a:ext cx="126098" cy="55168"/>
          </a:xfrm>
          <a:prstGeom prst="rect">
            <a:avLst/>
          </a:prstGeom>
        </p:spPr>
      </p:pic>
      <p:cxnSp>
        <p:nvCxnSpPr>
          <p:cNvPr id="401" name="직선 화살표 연결선 400"/>
          <p:cNvCxnSpPr/>
          <p:nvPr/>
        </p:nvCxnSpPr>
        <p:spPr>
          <a:xfrm>
            <a:off x="9809923" y="7612043"/>
            <a:ext cx="0" cy="116524"/>
          </a:xfrm>
          <a:prstGeom prst="straightConnector1">
            <a:avLst/>
          </a:prstGeom>
          <a:ln>
            <a:solidFill>
              <a:srgbClr val="FF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1" name="그림 48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13" y="7556899"/>
            <a:ext cx="90036" cy="90036"/>
          </a:xfrm>
          <a:prstGeom prst="rect">
            <a:avLst/>
          </a:prstGeom>
        </p:spPr>
      </p:pic>
      <p:grpSp>
        <p:nvGrpSpPr>
          <p:cNvPr id="512" name="그룹 511"/>
          <p:cNvGrpSpPr/>
          <p:nvPr/>
        </p:nvGrpSpPr>
        <p:grpSpPr>
          <a:xfrm>
            <a:off x="7665413" y="7682230"/>
            <a:ext cx="1593702" cy="1146170"/>
            <a:chOff x="5101412" y="1803217"/>
            <a:chExt cx="1593702" cy="1146170"/>
          </a:xfrm>
        </p:grpSpPr>
        <p:grpSp>
          <p:nvGrpSpPr>
            <p:cNvPr id="513" name="그룹 512"/>
            <p:cNvGrpSpPr/>
            <p:nvPr/>
          </p:nvGrpSpPr>
          <p:grpSpPr>
            <a:xfrm>
              <a:off x="5101412" y="1803217"/>
              <a:ext cx="1593702" cy="1146170"/>
              <a:chOff x="5445124" y="3489067"/>
              <a:chExt cx="1593702" cy="1146170"/>
            </a:xfrm>
          </p:grpSpPr>
          <p:grpSp>
            <p:nvGrpSpPr>
              <p:cNvPr id="515" name="그룹 514"/>
              <p:cNvGrpSpPr/>
              <p:nvPr/>
            </p:nvGrpSpPr>
            <p:grpSpPr>
              <a:xfrm>
                <a:off x="5445124" y="3489067"/>
                <a:ext cx="1593702" cy="1146170"/>
                <a:chOff x="1482724" y="3623830"/>
                <a:chExt cx="1593702" cy="1146170"/>
              </a:xfrm>
            </p:grpSpPr>
            <p:sp>
              <p:nvSpPr>
                <p:cNvPr id="522" name="제목 2"/>
                <p:cNvSpPr txBox="1">
                  <a:spLocks/>
                </p:cNvSpPr>
                <p:nvPr/>
              </p:nvSpPr>
              <p:spPr bwMode="auto">
                <a:xfrm>
                  <a:off x="1482724" y="3623830"/>
                  <a:ext cx="1593702" cy="114617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extLst/>
              </p:spPr>
              <p:txBody>
                <a:bodyPr lIns="216000" tIns="0" rIns="0" bIns="0" anchor="t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336699"/>
                    </a:buClr>
                  </a:pPr>
                  <a:endParaRPr lang="en-US" altLang="ko-KR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ea typeface="+mn-ea"/>
                    <a:cs typeface="Nanum Gothic" charset="-127"/>
                  </a:endParaRPr>
                </a:p>
              </p:txBody>
            </p:sp>
            <p:sp>
              <p:nvSpPr>
                <p:cNvPr id="523" name="제목 2"/>
                <p:cNvSpPr txBox="1">
                  <a:spLocks/>
                </p:cNvSpPr>
                <p:nvPr/>
              </p:nvSpPr>
              <p:spPr bwMode="auto">
                <a:xfrm>
                  <a:off x="1856723" y="4143946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  <a:extLst/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latinLnBrk="1"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Earliest</a:t>
                  </a:r>
                </a:p>
              </p:txBody>
            </p:sp>
            <p:sp>
              <p:nvSpPr>
                <p:cNvPr id="524" name="모서리가 둥근 직사각형 58"/>
                <p:cNvSpPr/>
                <p:nvPr/>
              </p:nvSpPr>
              <p:spPr>
                <a:xfrm>
                  <a:off x="1857801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5" name="모서리가 둥근 직사각형 58"/>
                <p:cNvSpPr/>
                <p:nvPr/>
              </p:nvSpPr>
              <p:spPr>
                <a:xfrm>
                  <a:off x="2456148" y="4020935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6" name="모서리가 둥근 직사각형 525"/>
                <p:cNvSpPr/>
                <p:nvPr/>
              </p:nvSpPr>
              <p:spPr>
                <a:xfrm>
                  <a:off x="1573757" y="4526211"/>
                  <a:ext cx="1305751" cy="183845"/>
                </a:xfrm>
                <a:prstGeom prst="roundRect">
                  <a:avLst>
                    <a:gd name="adj" fmla="val 13523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Add period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 </a:t>
                  </a:r>
                  <a:r>
                    <a:rPr lang="en-US" altLang="ko-KR" sz="600" u="sng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Delete last period</a:t>
                  </a:r>
                  <a:endParaRPr kumimoji="1" lang="ko-KR" altLang="en-US" sz="1400" u="sn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7" name="직사각형 526"/>
                <p:cNvSpPr/>
                <p:nvPr/>
              </p:nvSpPr>
              <p:spPr>
                <a:xfrm>
                  <a:off x="1582546" y="4026662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r>
                    <a:rPr lang="en-US" altLang="ko-KR" sz="60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From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28" name="제목 2"/>
                <p:cNvSpPr txBox="1">
                  <a:spLocks/>
                </p:cNvSpPr>
                <p:nvPr/>
              </p:nvSpPr>
              <p:spPr bwMode="auto">
                <a:xfrm>
                  <a:off x="1878826" y="4433339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  <a:extLst/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lnSpc>
                      <a:spcPct val="200000"/>
                    </a:lnSpc>
                    <a:buClr>
                      <a:srgbClr val="336699"/>
                    </a:buClr>
                  </a:pP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☐</a:t>
                  </a:r>
                  <a:r>
                    <a:rPr lang="ko-KR" altLang="en-US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 </a:t>
                  </a:r>
                  <a:r>
                    <a:rPr lang="en-US" altLang="ko-KR" sz="6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ea typeface="+mn-ea"/>
                      <a:cs typeface="Nanum Gothic" charset="-127"/>
                    </a:rPr>
                    <a:t>Latest</a:t>
                  </a:r>
                </a:p>
              </p:txBody>
            </p:sp>
            <p:sp>
              <p:nvSpPr>
                <p:cNvPr id="529" name="모서리가 둥근 직사각형 58"/>
                <p:cNvSpPr/>
                <p:nvPr/>
              </p:nvSpPr>
              <p:spPr>
                <a:xfrm>
                  <a:off x="1866022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+mn-ea"/>
                      <a:cs typeface="Nanum Gothic" charset="-127"/>
                    </a:rPr>
                    <a:t>1980-01-01</a:t>
                  </a:r>
                  <a:endParaRPr lang="ko-KR" altLang="en-US" sz="60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0" name="모서리가 둥근 직사각형 58"/>
                <p:cNvSpPr/>
                <p:nvPr/>
              </p:nvSpPr>
              <p:spPr>
                <a:xfrm>
                  <a:off x="2464369" y="4281534"/>
                  <a:ext cx="590126" cy="142829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8000" tIns="0" rIns="1800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06:15</a:t>
                  </a:r>
                  <a:endParaRPr lang="ko-KR" altLang="en-US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1" name="직사각형 530"/>
                <p:cNvSpPr/>
                <p:nvPr/>
              </p:nvSpPr>
              <p:spPr>
                <a:xfrm>
                  <a:off x="1597674" y="4287261"/>
                  <a:ext cx="228460" cy="112299"/>
                </a:xfrm>
                <a:prstGeom prst="rect">
                  <a:avLst/>
                </a:prstGeom>
                <a:noFill/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72000" tIns="0" rIns="0" bIns="0"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r"/>
                  <a:r>
                    <a:rPr lang="en-US" altLang="ko-KR" sz="600" dirty="0">
                      <a:solidFill>
                        <a:schemeClr val="bg1">
                          <a:lumMod val="50000"/>
                        </a:schemeClr>
                      </a:solidFill>
                      <a:latin typeface="+mn-ea"/>
                      <a:cs typeface="Nanum Gothic" charset="-127"/>
                    </a:rPr>
                    <a:t>To</a:t>
                  </a:r>
                  <a:endParaRPr lang="ko-KR" altLang="en-US" sz="600" dirty="0">
                    <a:solidFill>
                      <a:schemeClr val="bg1">
                        <a:lumMod val="50000"/>
                      </a:schemeClr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32" name="모서리가 둥근 직사각형 58"/>
                <p:cNvSpPr/>
                <p:nvPr/>
              </p:nvSpPr>
              <p:spPr>
                <a:xfrm>
                  <a:off x="2818911" y="4551014"/>
                  <a:ext cx="211134" cy="128275"/>
                </a:xfrm>
                <a:prstGeom prst="roundRect">
                  <a:avLst>
                    <a:gd name="adj" fmla="val 18736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lang="en-US" altLang="ko-KR" sz="500" b="1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Apply</a:t>
                  </a:r>
                  <a:endParaRPr lang="ko-KR" altLang="en-US" sz="500" b="1" dirty="0">
                    <a:solidFill>
                      <a:schemeClr val="bg1"/>
                    </a:solidFill>
                    <a:latin typeface="+mn-ea"/>
                    <a:cs typeface="Nanum Gothic" charset="-127"/>
                  </a:endParaRPr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5525030" y="3536698"/>
                <a:ext cx="497561" cy="111695"/>
                <a:chOff x="5525030" y="3536698"/>
                <a:chExt cx="497561" cy="111695"/>
              </a:xfrm>
            </p:grpSpPr>
            <p:sp>
              <p:nvSpPr>
                <p:cNvPr id="520" name="제목 2"/>
                <p:cNvSpPr txBox="1">
                  <a:spLocks/>
                </p:cNvSpPr>
                <p:nvPr/>
              </p:nvSpPr>
              <p:spPr bwMode="auto">
                <a:xfrm>
                  <a:off x="5615656" y="3536698"/>
                  <a:ext cx="406935" cy="111695"/>
                </a:xfrm>
                <a:prstGeom prst="rect">
                  <a:avLst/>
                </a:prstGeom>
                <a:noFill/>
                <a:ln w="3175">
                  <a:noFill/>
                </a:ln>
                <a:extLst/>
              </p:spPr>
              <p:txBody>
                <a:bodyPr wrap="none" lIns="0" tIns="0" rIns="0" bIns="0" anchor="ctr" anchorCtr="0">
                  <a:noAutofit/>
                </a:bodyPr>
                <a:lstStyle>
                  <a:lvl1pPr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>
                    <a:buClr>
                      <a:srgbClr val="336699"/>
                    </a:buClr>
                  </a:pPr>
                  <a:r>
                    <a:rPr lang="en-US" altLang="ko-KR" sz="500" i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ea"/>
                      <a:cs typeface="Nanum Gothic" charset="-127"/>
                    </a:rPr>
                    <a:t>Second</a:t>
                  </a:r>
                </a:p>
              </p:txBody>
            </p:sp>
            <p:pic>
              <p:nvPicPr>
                <p:cNvPr id="521" name="그림 520"/>
                <p:cNvPicPr>
                  <a:picLocks noChangeAspect="1"/>
                </p:cNvPicPr>
                <p:nvPr/>
              </p:nvPicPr>
              <p:blipFill>
                <a:blip r:embed="rId21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25030" y="3548287"/>
                  <a:ext cx="64373" cy="87941"/>
                </a:xfrm>
                <a:prstGeom prst="rect">
                  <a:avLst/>
                </a:prstGeom>
              </p:spPr>
            </p:pic>
          </p:grpSp>
          <p:grpSp>
            <p:nvGrpSpPr>
              <p:cNvPr id="517" name="그룹 516"/>
              <p:cNvGrpSpPr/>
              <p:nvPr/>
            </p:nvGrpSpPr>
            <p:grpSpPr>
              <a:xfrm>
                <a:off x="5487798" y="3669593"/>
                <a:ext cx="1504647" cy="151261"/>
                <a:chOff x="4632326" y="1361650"/>
                <a:chExt cx="334284" cy="132138"/>
              </a:xfrm>
            </p:grpSpPr>
            <p:sp>
              <p:nvSpPr>
                <p:cNvPr id="518" name="직사각형 517"/>
                <p:cNvSpPr/>
                <p:nvPr/>
              </p:nvSpPr>
              <p:spPr>
                <a:xfrm>
                  <a:off x="4632326" y="1361650"/>
                  <a:ext cx="167142" cy="132138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(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mr-IN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) 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All time l</a:t>
                  </a:r>
                  <a:r>
                    <a:rPr kumimoji="1" lang="mr-IN" altLang="ko-KR" sz="600" dirty="0" err="1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ist</a:t>
                  </a:r>
                  <a:r>
                    <a:rPr kumimoji="1" lang="en-US" altLang="ko-KR" sz="600" dirty="0">
                      <a:solidFill>
                        <a:schemeClr val="tx1"/>
                      </a:solidFill>
                      <a:latin typeface="+mn-ea"/>
                      <a:cs typeface="Nanum Gothic" charset="-127"/>
                    </a:rPr>
                    <a:t>s</a:t>
                  </a:r>
                  <a:endParaRPr kumimoji="1" lang="mr-IN" altLang="ko-KR" sz="600" dirty="0">
                    <a:solidFill>
                      <a:schemeClr val="tx1"/>
                    </a:solidFill>
                    <a:latin typeface="+mn-ea"/>
                    <a:cs typeface="Nanum Gothic" charset="-127"/>
                  </a:endParaRPr>
                </a:p>
              </p:txBody>
            </p:sp>
            <p:sp>
              <p:nvSpPr>
                <p:cNvPr id="519" name="직사각형 518"/>
                <p:cNvSpPr/>
                <p:nvPr/>
              </p:nvSpPr>
              <p:spPr>
                <a:xfrm>
                  <a:off x="4799468" y="1361650"/>
                  <a:ext cx="167142" cy="132138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/>
                <a:lstStyle/>
                <a:p>
                  <a:pPr algn="ctr"/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✓(</a:t>
                  </a:r>
                  <a:r>
                    <a:rPr kumimoji="1" lang="en-US" altLang="ko-KR" sz="600" dirty="0" err="1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i</a:t>
                  </a:r>
                  <a:r>
                    <a:rPr kumimoji="1" lang="en-US" altLang="ko-KR" sz="600" dirty="0">
                      <a:solidFill>
                        <a:schemeClr val="bg1"/>
                      </a:solidFill>
                      <a:latin typeface="+mn-ea"/>
                      <a:cs typeface="Nanum Gothic" charset="-127"/>
                    </a:rPr>
                    <a:t>) Specific</a:t>
                  </a:r>
                </a:p>
              </p:txBody>
            </p:sp>
          </p:grpSp>
        </p:grpSp>
        <p:sp>
          <p:nvSpPr>
            <p:cNvPr id="514" name="십자형[C] 513"/>
            <p:cNvSpPr/>
            <p:nvPr/>
          </p:nvSpPr>
          <p:spPr>
            <a:xfrm rot="2700000">
              <a:off x="6567761" y="1831860"/>
              <a:ext cx="105503" cy="105503"/>
            </a:xfrm>
            <a:prstGeom prst="plus">
              <a:avLst>
                <a:gd name="adj" fmla="val 41667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511" name="직사각형 510"/>
          <p:cNvSpPr/>
          <p:nvPr/>
        </p:nvSpPr>
        <p:spPr>
          <a:xfrm>
            <a:off x="7613109" y="7478953"/>
            <a:ext cx="1714495" cy="1395601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6" name="직사각형 565"/>
          <p:cNvSpPr/>
          <p:nvPr/>
        </p:nvSpPr>
        <p:spPr>
          <a:xfrm>
            <a:off x="24040" y="4574870"/>
            <a:ext cx="12167960" cy="2283129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04" name="직사각형 403">
            <a:extLst>
              <a:ext uri="{FF2B5EF4-FFF2-40B4-BE49-F238E27FC236}">
                <a16:creationId xmlns:a16="http://schemas.microsoft.com/office/drawing/2014/main" xmlns="" id="{FBABDEEE-17A2-E347-A46E-A6BC187778F2}"/>
              </a:ext>
            </a:extLst>
          </p:cNvPr>
          <p:cNvSpPr/>
          <p:nvPr/>
        </p:nvSpPr>
        <p:spPr>
          <a:xfrm>
            <a:off x="11533414" y="25450"/>
            <a:ext cx="324425" cy="192306"/>
          </a:xfrm>
          <a:prstGeom prst="rect">
            <a:avLst/>
          </a:prstGeom>
          <a:solidFill>
            <a:srgbClr val="00FA0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R" sz="600" b="1" dirty="0">
                <a:solidFill>
                  <a:schemeClr val="tx1"/>
                </a:solidFill>
                <a:latin typeface="+mn-ea"/>
                <a:cs typeface="Nanum Gothic" charset="-127"/>
              </a:rPr>
              <a:t>V.1.00</a:t>
            </a: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461" name="직사각형 460">
            <a:extLst>
              <a:ext uri="{FF2B5EF4-FFF2-40B4-BE49-F238E27FC236}">
                <a16:creationId xmlns:a16="http://schemas.microsoft.com/office/drawing/2014/main" xmlns="" id="{C9E4131E-9675-8F4C-BAC1-49CBCB9C3CCA}"/>
              </a:ext>
            </a:extLst>
          </p:cNvPr>
          <p:cNvSpPr/>
          <p:nvPr/>
        </p:nvSpPr>
        <p:spPr>
          <a:xfrm>
            <a:off x="592154" y="4684119"/>
            <a:ext cx="2104760" cy="175703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462" name="그룹 461">
            <a:extLst>
              <a:ext uri="{FF2B5EF4-FFF2-40B4-BE49-F238E27FC236}">
                <a16:creationId xmlns:a16="http://schemas.microsoft.com/office/drawing/2014/main" xmlns="" id="{C10B0132-87F0-1E44-99EB-54F06C756848}"/>
              </a:ext>
            </a:extLst>
          </p:cNvPr>
          <p:cNvGrpSpPr/>
          <p:nvPr/>
        </p:nvGrpSpPr>
        <p:grpSpPr>
          <a:xfrm rot="10800000">
            <a:off x="657382" y="5491952"/>
            <a:ext cx="1767020" cy="121440"/>
            <a:chOff x="6962553" y="5600669"/>
            <a:chExt cx="2670967" cy="183564"/>
          </a:xfrm>
        </p:grpSpPr>
        <p:sp>
          <p:nvSpPr>
            <p:cNvPr id="469" name="Track">
              <a:extLst>
                <a:ext uri="{FF2B5EF4-FFF2-40B4-BE49-F238E27FC236}">
                  <a16:creationId xmlns:a16="http://schemas.microsoft.com/office/drawing/2014/main" xmlns="" id="{AC033153-2A99-CE46-BA2F-946CB595A4F9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6962553" y="5658728"/>
              <a:ext cx="2670967" cy="67449"/>
            </a:xfrm>
            <a:prstGeom prst="roundRect">
              <a:avLst/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latin typeface="Nanum Gothic Regular" charset="-127"/>
              </a:endParaRPr>
            </a:p>
          </p:txBody>
        </p:sp>
        <p:sp>
          <p:nvSpPr>
            <p:cNvPr id="483" name="Slider Thumb">
              <a:extLst>
                <a:ext uri="{FF2B5EF4-FFF2-40B4-BE49-F238E27FC236}">
                  <a16:creationId xmlns:a16="http://schemas.microsoft.com/office/drawing/2014/main" xmlns="" id="{263044A5-FCA0-0746-9B91-1A4E70EC97D6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8842028" y="5600669"/>
              <a:ext cx="72433" cy="183564"/>
            </a:xfrm>
            <a:prstGeom prst="roundRect">
              <a:avLst/>
            </a:prstGeom>
            <a:solidFill>
              <a:srgbClr val="D9D9D9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400" dirty="0">
                <a:latin typeface="Nanum Gothic Regular" charset="-127"/>
              </a:endParaRPr>
            </a:p>
          </p:txBody>
        </p:sp>
      </p:grpSp>
      <p:sp>
        <p:nvSpPr>
          <p:cNvPr id="494" name="제목 2">
            <a:extLst>
              <a:ext uri="{FF2B5EF4-FFF2-40B4-BE49-F238E27FC236}">
                <a16:creationId xmlns:a16="http://schemas.microsoft.com/office/drawing/2014/main" xmlns="" id="{0DDADCB1-03B4-DE41-A1F6-BF044DD4D9A2}"/>
              </a:ext>
            </a:extLst>
          </p:cNvPr>
          <p:cNvSpPr txBox="1">
            <a:spLocks/>
          </p:cNvSpPr>
          <p:nvPr/>
        </p:nvSpPr>
        <p:spPr bwMode="auto">
          <a:xfrm>
            <a:off x="1783525" y="5526180"/>
            <a:ext cx="638631" cy="26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Calibri" pitchFamily="34" charset="0"/>
              </a:rPr>
              <a:t>100.00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495" name="모서리가 둥근 직사각형 45">
            <a:extLst>
              <a:ext uri="{FF2B5EF4-FFF2-40B4-BE49-F238E27FC236}">
                <a16:creationId xmlns:a16="http://schemas.microsoft.com/office/drawing/2014/main" xmlns="" id="{E5D1112A-19F7-184F-9187-5A15FC01B149}"/>
              </a:ext>
            </a:extLst>
          </p:cNvPr>
          <p:cNvSpPr/>
          <p:nvPr/>
        </p:nvSpPr>
        <p:spPr>
          <a:xfrm>
            <a:off x="655157" y="5215601"/>
            <a:ext cx="1769245" cy="180815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rPr>
              <a:t>25.32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sp>
        <p:nvSpPr>
          <p:cNvPr id="496" name="제목 2">
            <a:extLst>
              <a:ext uri="{FF2B5EF4-FFF2-40B4-BE49-F238E27FC236}">
                <a16:creationId xmlns:a16="http://schemas.microsoft.com/office/drawing/2014/main" xmlns="" id="{D89CCCB4-0E55-6745-A62A-1F9427E6A0D1}"/>
              </a:ext>
            </a:extLst>
          </p:cNvPr>
          <p:cNvSpPr txBox="1">
            <a:spLocks/>
          </p:cNvSpPr>
          <p:nvPr/>
        </p:nvSpPr>
        <p:spPr bwMode="auto">
          <a:xfrm>
            <a:off x="655158" y="5526180"/>
            <a:ext cx="638631" cy="26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atinLnBrk="1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  <a:cs typeface="Calibri" pitchFamily="34" charset="0"/>
              </a:rPr>
              <a:t>1.00</a:t>
            </a:r>
            <a:endParaRPr lang="en-US" altLang="ko-KR" sz="600" dirty="0">
              <a:solidFill>
                <a:schemeClr val="tx1">
                  <a:lumMod val="50000"/>
                  <a:lumOff val="50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499" name="그룹 498">
            <a:extLst>
              <a:ext uri="{FF2B5EF4-FFF2-40B4-BE49-F238E27FC236}">
                <a16:creationId xmlns:a16="http://schemas.microsoft.com/office/drawing/2014/main" xmlns="" id="{855F639B-DDF5-2A47-938B-216427E23D41}"/>
              </a:ext>
            </a:extLst>
          </p:cNvPr>
          <p:cNvGrpSpPr/>
          <p:nvPr/>
        </p:nvGrpSpPr>
        <p:grpSpPr>
          <a:xfrm>
            <a:off x="592153" y="2747218"/>
            <a:ext cx="2104761" cy="1757034"/>
            <a:chOff x="1036736" y="4956833"/>
            <a:chExt cx="2104761" cy="1757034"/>
          </a:xfrm>
        </p:grpSpPr>
        <p:sp>
          <p:nvSpPr>
            <p:cNvPr id="502" name="직사각형 501">
              <a:extLst>
                <a:ext uri="{FF2B5EF4-FFF2-40B4-BE49-F238E27FC236}">
                  <a16:creationId xmlns:a16="http://schemas.microsoft.com/office/drawing/2014/main" xmlns="" id="{85BFDD52-AC2E-EE49-BF66-26739B65C641}"/>
                </a:ext>
              </a:extLst>
            </p:cNvPr>
            <p:cNvSpPr/>
            <p:nvPr/>
          </p:nvSpPr>
          <p:spPr>
            <a:xfrm>
              <a:off x="1036736" y="4956833"/>
              <a:ext cx="2104761" cy="175703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t" anchorCtr="0"/>
            <a:lstStyle/>
            <a:p>
              <a:endPara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pic>
          <p:nvPicPr>
            <p:cNvPr id="504" name="그림 503">
              <a:extLst>
                <a:ext uri="{FF2B5EF4-FFF2-40B4-BE49-F238E27FC236}">
                  <a16:creationId xmlns:a16="http://schemas.microsoft.com/office/drawing/2014/main" xmlns="" id="{ABE5E8DB-72A0-F04A-84FC-4908F1DC1F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14" r="21724"/>
            <a:stretch/>
          </p:blipFill>
          <p:spPr>
            <a:xfrm>
              <a:off x="2970365" y="4981078"/>
              <a:ext cx="171132" cy="168294"/>
            </a:xfrm>
            <a:prstGeom prst="rect">
              <a:avLst/>
            </a:prstGeom>
          </p:spPr>
        </p:pic>
      </p:grpSp>
      <p:grpSp>
        <p:nvGrpSpPr>
          <p:cNvPr id="506" name="그룹 505">
            <a:extLst>
              <a:ext uri="{FF2B5EF4-FFF2-40B4-BE49-F238E27FC236}">
                <a16:creationId xmlns:a16="http://schemas.microsoft.com/office/drawing/2014/main" xmlns="" id="{0B0964C1-2FFA-0847-B051-3BC4ED057A43}"/>
              </a:ext>
            </a:extLst>
          </p:cNvPr>
          <p:cNvGrpSpPr/>
          <p:nvPr/>
        </p:nvGrpSpPr>
        <p:grpSpPr>
          <a:xfrm>
            <a:off x="655157" y="3278700"/>
            <a:ext cx="1769245" cy="577261"/>
            <a:chOff x="351001" y="3689864"/>
            <a:chExt cx="1300365" cy="424277"/>
          </a:xfrm>
        </p:grpSpPr>
        <p:grpSp>
          <p:nvGrpSpPr>
            <p:cNvPr id="536" name="그룹 535">
              <a:extLst>
                <a:ext uri="{FF2B5EF4-FFF2-40B4-BE49-F238E27FC236}">
                  <a16:creationId xmlns:a16="http://schemas.microsoft.com/office/drawing/2014/main" xmlns="" id="{7B232820-6D7D-624F-934A-E39E49833BCB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551" name="Track">
                <a:extLst>
                  <a:ext uri="{FF2B5EF4-FFF2-40B4-BE49-F238E27FC236}">
                    <a16:creationId xmlns:a16="http://schemas.microsoft.com/office/drawing/2014/main" xmlns="" id="{42627899-F9CF-484F-AC94-C24F0508FEF9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latin typeface="Nanum Gothic Regular" charset="-127"/>
                </a:endParaRPr>
              </a:p>
            </p:txBody>
          </p:sp>
          <p:sp>
            <p:nvSpPr>
              <p:cNvPr id="552" name="Slider Thumb">
                <a:extLst>
                  <a:ext uri="{FF2B5EF4-FFF2-40B4-BE49-F238E27FC236}">
                    <a16:creationId xmlns:a16="http://schemas.microsoft.com/office/drawing/2014/main" xmlns="" id="{5F958AB7-4FE7-FE46-9392-0096C273964B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8842028" y="5600669"/>
                <a:ext cx="72433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latin typeface="Nanum Gothic Regular" charset="-127"/>
                </a:endParaRPr>
              </a:p>
            </p:txBody>
          </p:sp>
        </p:grpSp>
        <p:sp>
          <p:nvSpPr>
            <p:cNvPr id="537" name="제목 2">
              <a:extLst>
                <a:ext uri="{FF2B5EF4-FFF2-40B4-BE49-F238E27FC236}">
                  <a16:creationId xmlns:a16="http://schemas.microsoft.com/office/drawing/2014/main" xmlns="" id="{EC4641D3-FE4E-9A4C-ACF6-60DE706C4B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80332" y="3918134"/>
              <a:ext cx="469383" cy="196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latinLnBrk="1"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Calibri" pitchFamily="34" charset="0"/>
                </a:rPr>
                <a:t>100.00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41" name="모서리가 둥근 직사각형 45">
              <a:extLst>
                <a:ext uri="{FF2B5EF4-FFF2-40B4-BE49-F238E27FC236}">
                  <a16:creationId xmlns:a16="http://schemas.microsoft.com/office/drawing/2014/main" xmlns="" id="{742D7BB4-2E85-374A-B65D-63E460E6219B}"/>
                </a:ext>
              </a:extLst>
            </p:cNvPr>
            <p:cNvSpPr/>
            <p:nvPr/>
          </p:nvSpPr>
          <p:spPr>
            <a:xfrm>
              <a:off x="351001" y="3689864"/>
              <a:ext cx="1300365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anum Gothic Regular" charset="-127"/>
                  <a:ea typeface="Nanum Gothic Regular" charset="-127"/>
                </a:rPr>
                <a:t>25.32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43" name="제목 2">
              <a:extLst>
                <a:ext uri="{FF2B5EF4-FFF2-40B4-BE49-F238E27FC236}">
                  <a16:creationId xmlns:a16="http://schemas.microsoft.com/office/drawing/2014/main" xmlns="" id="{8D891DC3-2927-4842-A229-2A00A8795B07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1002" y="3918134"/>
              <a:ext cx="469383" cy="196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Calibri" pitchFamily="34" charset="0"/>
                </a:rPr>
                <a:t>1.00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pic>
        <p:nvPicPr>
          <p:cNvPr id="556" name="그림 555">
            <a:extLst>
              <a:ext uri="{FF2B5EF4-FFF2-40B4-BE49-F238E27FC236}">
                <a16:creationId xmlns:a16="http://schemas.microsoft.com/office/drawing/2014/main" xmlns="" id="{0D985F0B-4383-8346-A718-38DC4E8D9C63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" y="2794408"/>
            <a:ext cx="141959" cy="126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58" name="직사각형 557">
            <a:extLst>
              <a:ext uri="{FF2B5EF4-FFF2-40B4-BE49-F238E27FC236}">
                <a16:creationId xmlns:a16="http://schemas.microsoft.com/office/drawing/2014/main" xmlns="" id="{CC9480D7-4BCA-2B43-AAF6-9FA3C8BD074C}"/>
              </a:ext>
            </a:extLst>
          </p:cNvPr>
          <p:cNvSpPr/>
          <p:nvPr/>
        </p:nvSpPr>
        <p:spPr>
          <a:xfrm>
            <a:off x="2526891" y="2769749"/>
            <a:ext cx="170023" cy="176793"/>
          </a:xfrm>
          <a:prstGeom prst="rect">
            <a:avLst/>
          </a:prstGeom>
          <a:noFill/>
          <a:ln w="317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ko-KR" altLang="en-US" sz="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61" name="직사각형 560">
            <a:extLst>
              <a:ext uri="{FF2B5EF4-FFF2-40B4-BE49-F238E27FC236}">
                <a16:creationId xmlns:a16="http://schemas.microsoft.com/office/drawing/2014/main" xmlns="" id="{4618CEDA-85DA-654E-9E44-6DB24BFE8193}"/>
              </a:ext>
            </a:extLst>
          </p:cNvPr>
          <p:cNvSpPr/>
          <p:nvPr/>
        </p:nvSpPr>
        <p:spPr>
          <a:xfrm>
            <a:off x="810591" y="2771290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79" name="직사각형 578">
            <a:extLst>
              <a:ext uri="{FF2B5EF4-FFF2-40B4-BE49-F238E27FC236}">
                <a16:creationId xmlns:a16="http://schemas.microsoft.com/office/drawing/2014/main" xmlns="" id="{439926E7-5F67-CE42-991D-E36C28018C32}"/>
              </a:ext>
            </a:extLst>
          </p:cNvPr>
          <p:cNvSpPr/>
          <p:nvPr/>
        </p:nvSpPr>
        <p:spPr>
          <a:xfrm>
            <a:off x="592153" y="840130"/>
            <a:ext cx="2104761" cy="175703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grpSp>
        <p:nvGrpSpPr>
          <p:cNvPr id="580" name="그룹 579">
            <a:extLst>
              <a:ext uri="{FF2B5EF4-FFF2-40B4-BE49-F238E27FC236}">
                <a16:creationId xmlns:a16="http://schemas.microsoft.com/office/drawing/2014/main" xmlns="" id="{5AB9239C-39D0-2A4B-B4C2-3CA913420503}"/>
              </a:ext>
            </a:extLst>
          </p:cNvPr>
          <p:cNvGrpSpPr/>
          <p:nvPr/>
        </p:nvGrpSpPr>
        <p:grpSpPr>
          <a:xfrm>
            <a:off x="655157" y="1371612"/>
            <a:ext cx="1769245" cy="577261"/>
            <a:chOff x="351001" y="3689864"/>
            <a:chExt cx="1300365" cy="424277"/>
          </a:xfrm>
        </p:grpSpPr>
        <p:grpSp>
          <p:nvGrpSpPr>
            <p:cNvPr id="581" name="그룹 580">
              <a:extLst>
                <a:ext uri="{FF2B5EF4-FFF2-40B4-BE49-F238E27FC236}">
                  <a16:creationId xmlns:a16="http://schemas.microsoft.com/office/drawing/2014/main" xmlns="" id="{89413CC5-EBA4-FD4B-9591-86289566D015}"/>
                </a:ext>
              </a:extLst>
            </p:cNvPr>
            <p:cNvGrpSpPr/>
            <p:nvPr/>
          </p:nvGrpSpPr>
          <p:grpSpPr>
            <a:xfrm rot="10800000">
              <a:off x="352636" y="3892977"/>
              <a:ext cx="1298730" cy="89256"/>
              <a:chOff x="6962553" y="5600669"/>
              <a:chExt cx="2670967" cy="183564"/>
            </a:xfrm>
          </p:grpSpPr>
          <p:sp>
            <p:nvSpPr>
              <p:cNvPr id="585" name="Track">
                <a:extLst>
                  <a:ext uri="{FF2B5EF4-FFF2-40B4-BE49-F238E27FC236}">
                    <a16:creationId xmlns:a16="http://schemas.microsoft.com/office/drawing/2014/main" xmlns="" id="{074A2F71-45F2-A642-89BE-8355B0C7D855}"/>
                  </a:ext>
                </a:extLst>
              </p:cNvPr>
              <p:cNvSpPr>
                <a:spLocks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6962553" y="5658728"/>
                <a:ext cx="2670967" cy="67449"/>
              </a:xfrm>
              <a:prstGeom prst="roundRect">
                <a:avLst/>
              </a:pr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latin typeface="Nanum Gothic Regular" charset="-127"/>
                </a:endParaRPr>
              </a:p>
            </p:txBody>
          </p:sp>
          <p:sp>
            <p:nvSpPr>
              <p:cNvPr id="586" name="Slider Thumb">
                <a:extLst>
                  <a:ext uri="{FF2B5EF4-FFF2-40B4-BE49-F238E27FC236}">
                    <a16:creationId xmlns:a16="http://schemas.microsoft.com/office/drawing/2014/main" xmlns="" id="{FCEE526C-5090-B445-A93D-D1546E95FB04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8842028" y="5600669"/>
                <a:ext cx="72433" cy="183564"/>
              </a:xfrm>
              <a:prstGeom prst="roundRect">
                <a:avLst/>
              </a:prstGeom>
              <a:solidFill>
                <a:srgbClr val="D9D9D9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400" dirty="0">
                  <a:latin typeface="Nanum Gothic Regular" charset="-127"/>
                </a:endParaRPr>
              </a:p>
            </p:txBody>
          </p:sp>
        </p:grpSp>
        <p:sp>
          <p:nvSpPr>
            <p:cNvPr id="582" name="제목 2">
              <a:extLst>
                <a:ext uri="{FF2B5EF4-FFF2-40B4-BE49-F238E27FC236}">
                  <a16:creationId xmlns:a16="http://schemas.microsoft.com/office/drawing/2014/main" xmlns="" id="{5F7986C2-A747-3C45-86EC-2C4C0DE699A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80332" y="3918134"/>
              <a:ext cx="469383" cy="196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latinLnBrk="1"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Calibri" pitchFamily="34" charset="0"/>
                </a:rPr>
                <a:t>100.00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83" name="모서리가 둥근 직사각형 45">
              <a:extLst>
                <a:ext uri="{FF2B5EF4-FFF2-40B4-BE49-F238E27FC236}">
                  <a16:creationId xmlns:a16="http://schemas.microsoft.com/office/drawing/2014/main" xmlns="" id="{9CE99B2C-A640-3F4D-8ABB-2E1BF70C852D}"/>
                </a:ext>
              </a:extLst>
            </p:cNvPr>
            <p:cNvSpPr/>
            <p:nvPr/>
          </p:nvSpPr>
          <p:spPr>
            <a:xfrm>
              <a:off x="351001" y="3689864"/>
              <a:ext cx="1300365" cy="132896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r"/>
              <a:r>
                <a:rPr lang="en-US" altLang="ko-KR" sz="800" dirty="0">
                  <a:solidFill>
                    <a:schemeClr val="bg1">
                      <a:lumMod val="50000"/>
                    </a:schemeClr>
                  </a:solidFill>
                  <a:latin typeface="Nanum Gothic Regular" charset="-127"/>
                  <a:ea typeface="Nanum Gothic Regular" charset="-127"/>
                </a:rPr>
                <a:t>25.32</a:t>
              </a:r>
              <a:endParaRPr lang="ko-KR" altLang="en-US" sz="800" dirty="0">
                <a:solidFill>
                  <a:schemeClr val="bg1">
                    <a:lumMod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  <p:sp>
          <p:nvSpPr>
            <p:cNvPr id="584" name="제목 2">
              <a:extLst>
                <a:ext uri="{FF2B5EF4-FFF2-40B4-BE49-F238E27FC236}">
                  <a16:creationId xmlns:a16="http://schemas.microsoft.com/office/drawing/2014/main" xmlns="" id="{026AE7CD-F5E8-CE4D-99FB-66F696E11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1002" y="3918134"/>
              <a:ext cx="469383" cy="196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atinLnBrk="1">
                <a:lnSpc>
                  <a:spcPct val="115000"/>
                </a:lnSpc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Nanum Gothic Regular" charset="-127"/>
                  <a:ea typeface="Nanum Gothic Regular" charset="-127"/>
                  <a:cs typeface="Calibri" pitchFamily="34" charset="0"/>
                </a:rPr>
                <a:t>1.00</a:t>
              </a:r>
              <a:endPara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 Regular" charset="-127"/>
                <a:ea typeface="Nanum Gothic Regular" charset="-127"/>
              </a:endParaRPr>
            </a:p>
          </p:txBody>
        </p:sp>
      </p:grpSp>
      <p:pic>
        <p:nvPicPr>
          <p:cNvPr id="587" name="그림 586">
            <a:extLst>
              <a:ext uri="{FF2B5EF4-FFF2-40B4-BE49-F238E27FC236}">
                <a16:creationId xmlns:a16="http://schemas.microsoft.com/office/drawing/2014/main" xmlns="" id="{A7D4DDD3-F75E-EA48-90F9-EE66651C45E5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" y="887320"/>
            <a:ext cx="141959" cy="126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88" name="직사각형 587">
            <a:extLst>
              <a:ext uri="{FF2B5EF4-FFF2-40B4-BE49-F238E27FC236}">
                <a16:creationId xmlns:a16="http://schemas.microsoft.com/office/drawing/2014/main" xmlns="" id="{A1DF0F6E-5A52-DB4F-A830-8F243218CBFC}"/>
              </a:ext>
            </a:extLst>
          </p:cNvPr>
          <p:cNvSpPr/>
          <p:nvPr/>
        </p:nvSpPr>
        <p:spPr>
          <a:xfrm>
            <a:off x="810591" y="864202"/>
            <a:ext cx="1122067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매개변수명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89" name="직사각형 588">
            <a:extLst>
              <a:ext uri="{FF2B5EF4-FFF2-40B4-BE49-F238E27FC236}">
                <a16:creationId xmlns:a16="http://schemas.microsoft.com/office/drawing/2014/main" xmlns="" id="{BD08A48C-98E9-4D43-9FB1-0DC96EE028A7}"/>
              </a:ext>
            </a:extLst>
          </p:cNvPr>
          <p:cNvSpPr/>
          <p:nvPr/>
        </p:nvSpPr>
        <p:spPr>
          <a:xfrm>
            <a:off x="636836" y="4934545"/>
            <a:ext cx="2009627" cy="1462245"/>
          </a:xfrm>
          <a:prstGeom prst="rect">
            <a:avLst/>
          </a:prstGeom>
          <a:solidFill>
            <a:srgbClr val="FFFFFF">
              <a:alpha val="65098"/>
            </a:srgb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 anchorCtr="0"/>
          <a:lstStyle/>
          <a:p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Nanum Gothic Regular" charset="-127"/>
              <a:ea typeface="Nanum Gothic Regular" charset="-127"/>
            </a:endParaRPr>
          </a:p>
        </p:txBody>
      </p:sp>
      <p:pic>
        <p:nvPicPr>
          <p:cNvPr id="590" name="그림 589">
            <a:extLst>
              <a:ext uri="{FF2B5EF4-FFF2-40B4-BE49-F238E27FC236}">
                <a16:creationId xmlns:a16="http://schemas.microsoft.com/office/drawing/2014/main" xmlns="" id="{F9007F25-3D50-B04A-91FC-BF779326B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2" r="19727"/>
          <a:stretch/>
        </p:blipFill>
        <p:spPr>
          <a:xfrm>
            <a:off x="1413666" y="5533170"/>
            <a:ext cx="149215" cy="156826"/>
          </a:xfrm>
          <a:prstGeom prst="rect">
            <a:avLst/>
          </a:prstGeom>
          <a:ln>
            <a:noFill/>
          </a:ln>
        </p:spPr>
      </p:pic>
      <p:sp>
        <p:nvSpPr>
          <p:cNvPr id="591" name="직사각형 590">
            <a:extLst>
              <a:ext uri="{FF2B5EF4-FFF2-40B4-BE49-F238E27FC236}">
                <a16:creationId xmlns:a16="http://schemas.microsoft.com/office/drawing/2014/main" xmlns="" id="{BF7868E7-232E-0A48-A463-F7156DDE4038}"/>
              </a:ext>
            </a:extLst>
          </p:cNvPr>
          <p:cNvSpPr/>
          <p:nvPr/>
        </p:nvSpPr>
        <p:spPr>
          <a:xfrm>
            <a:off x="1534443" y="5515066"/>
            <a:ext cx="273759" cy="180425"/>
          </a:xfrm>
          <a:prstGeom prst="rect">
            <a:avLst/>
          </a:prstGeom>
          <a:noFill/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Edit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92" name="타원 591">
            <a:extLst>
              <a:ext uri="{FF2B5EF4-FFF2-40B4-BE49-F238E27FC236}">
                <a16:creationId xmlns:a16="http://schemas.microsoft.com/office/drawing/2014/main" xmlns="" id="{A58C2309-F1BE-6645-8F20-FD78BE4BFE90}"/>
              </a:ext>
            </a:extLst>
          </p:cNvPr>
          <p:cNvSpPr/>
          <p:nvPr/>
        </p:nvSpPr>
        <p:spPr>
          <a:xfrm>
            <a:off x="661402" y="359027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3" name="타원 592">
            <a:extLst>
              <a:ext uri="{FF2B5EF4-FFF2-40B4-BE49-F238E27FC236}">
                <a16:creationId xmlns:a16="http://schemas.microsoft.com/office/drawing/2014/main" xmlns="" id="{659CBAE3-EACD-1F4F-B586-AB43AEBEE8E4}"/>
              </a:ext>
            </a:extLst>
          </p:cNvPr>
          <p:cNvSpPr/>
          <p:nvPr/>
        </p:nvSpPr>
        <p:spPr>
          <a:xfrm>
            <a:off x="2434191" y="2687984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4" name="타원 593">
            <a:extLst>
              <a:ext uri="{FF2B5EF4-FFF2-40B4-BE49-F238E27FC236}">
                <a16:creationId xmlns:a16="http://schemas.microsoft.com/office/drawing/2014/main" xmlns="" id="{2268569F-BC69-4642-803B-6D603BEC5C8D}"/>
              </a:ext>
            </a:extLst>
          </p:cNvPr>
          <p:cNvSpPr/>
          <p:nvPr/>
        </p:nvSpPr>
        <p:spPr>
          <a:xfrm>
            <a:off x="661402" y="2687984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595" name="그림 594">
            <a:extLst>
              <a:ext uri="{FF2B5EF4-FFF2-40B4-BE49-F238E27FC236}">
                <a16:creationId xmlns:a16="http://schemas.microsoft.com/office/drawing/2014/main" xmlns="" id="{8EC7F39F-E798-7B4A-B4B1-58ADBC238E0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61" y="5014004"/>
            <a:ext cx="924791" cy="99381"/>
          </a:xfrm>
          <a:prstGeom prst="rect">
            <a:avLst/>
          </a:prstGeom>
        </p:spPr>
      </p:pic>
      <p:grpSp>
        <p:nvGrpSpPr>
          <p:cNvPr id="596" name="그룹 595">
            <a:extLst>
              <a:ext uri="{FF2B5EF4-FFF2-40B4-BE49-F238E27FC236}">
                <a16:creationId xmlns:a16="http://schemas.microsoft.com/office/drawing/2014/main" xmlns="" id="{8D126418-7B01-0A45-A837-7D9B9529DE60}"/>
              </a:ext>
            </a:extLst>
          </p:cNvPr>
          <p:cNvGrpSpPr/>
          <p:nvPr/>
        </p:nvGrpSpPr>
        <p:grpSpPr>
          <a:xfrm>
            <a:off x="577040" y="4692575"/>
            <a:ext cx="2123291" cy="384062"/>
            <a:chOff x="6139525" y="3864039"/>
            <a:chExt cx="1348072" cy="243840"/>
          </a:xfrm>
        </p:grpSpPr>
        <p:sp>
          <p:nvSpPr>
            <p:cNvPr id="597" name="직사각형 596">
              <a:extLst>
                <a:ext uri="{FF2B5EF4-FFF2-40B4-BE49-F238E27FC236}">
                  <a16:creationId xmlns:a16="http://schemas.microsoft.com/office/drawing/2014/main" xmlns="" id="{A41F1201-BF60-B441-96E3-7E76D25310AB}"/>
                </a:ext>
              </a:extLst>
            </p:cNvPr>
            <p:cNvSpPr/>
            <p:nvPr/>
          </p:nvSpPr>
          <p:spPr>
            <a:xfrm>
              <a:off x="6139525" y="3864039"/>
              <a:ext cx="1348072" cy="2438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r>
                <a:rPr kumimoji="1" lang="ko-KR" altLang="en-US" sz="600" dirty="0">
                  <a:solidFill>
                    <a:schemeClr val="tx1"/>
                  </a:solidFill>
                </a:rPr>
                <a:t>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   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 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 </a:t>
              </a:r>
              <a:r>
                <a:rPr kumimoji="1" lang="ko-KR" altLang="en-US" sz="600" dirty="0">
                  <a:solidFill>
                    <a:schemeClr val="tx1"/>
                  </a:solidFill>
                </a:rPr>
                <a:t>매개변수명</a:t>
              </a:r>
            </a:p>
          </p:txBody>
        </p:sp>
        <p:sp>
          <p:nvSpPr>
            <p:cNvPr id="598" name="직사각형 597">
              <a:extLst>
                <a:ext uri="{FF2B5EF4-FFF2-40B4-BE49-F238E27FC236}">
                  <a16:creationId xmlns:a16="http://schemas.microsoft.com/office/drawing/2014/main" xmlns="" id="{90333B63-8D8B-404D-8B4B-E69DCAFA6C82}"/>
                </a:ext>
              </a:extLst>
            </p:cNvPr>
            <p:cNvSpPr/>
            <p:nvPr/>
          </p:nvSpPr>
          <p:spPr>
            <a:xfrm>
              <a:off x="6209987" y="3998919"/>
              <a:ext cx="367200" cy="8890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✓ </a:t>
              </a:r>
              <a:r>
                <a:rPr kumimoji="1" lang="en-US" altLang="ko-KR" sz="600" dirty="0">
                  <a:solidFill>
                    <a:schemeClr val="tx1"/>
                  </a:solidFill>
                </a:rPr>
                <a:t>Name</a:t>
              </a:r>
              <a:endParaRPr kumimoji="1" lang="ko-KR" altLang="en-US" sz="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99" name="그림 598">
            <a:extLst>
              <a:ext uri="{FF2B5EF4-FFF2-40B4-BE49-F238E27FC236}">
                <a16:creationId xmlns:a16="http://schemas.microsoft.com/office/drawing/2014/main" xmlns="" id="{EF1E2CAF-FAD2-744F-8724-5D97CAFB00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831" y="4737650"/>
            <a:ext cx="119985" cy="119985"/>
          </a:xfrm>
          <a:prstGeom prst="rect">
            <a:avLst/>
          </a:prstGeom>
        </p:spPr>
      </p:pic>
      <p:pic>
        <p:nvPicPr>
          <p:cNvPr id="600" name="그림 599">
            <a:extLst>
              <a:ext uri="{FF2B5EF4-FFF2-40B4-BE49-F238E27FC236}">
                <a16:creationId xmlns:a16="http://schemas.microsoft.com/office/drawing/2014/main" xmlns="" id="{8CF15F26-AEF8-C54E-88F7-BC59D40CA4D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78" y="4736800"/>
            <a:ext cx="119835" cy="119835"/>
          </a:xfrm>
          <a:prstGeom prst="rect">
            <a:avLst/>
          </a:prstGeom>
        </p:spPr>
      </p:pic>
      <p:sp>
        <p:nvSpPr>
          <p:cNvPr id="601" name="타원 600">
            <a:extLst>
              <a:ext uri="{FF2B5EF4-FFF2-40B4-BE49-F238E27FC236}">
                <a16:creationId xmlns:a16="http://schemas.microsoft.com/office/drawing/2014/main" xmlns="" id="{E1B4B4A5-1BD0-F747-BE2E-AED7D58044E2}"/>
              </a:ext>
            </a:extLst>
          </p:cNvPr>
          <p:cNvSpPr/>
          <p:nvPr/>
        </p:nvSpPr>
        <p:spPr>
          <a:xfrm>
            <a:off x="965155" y="483694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2" name="타원 601">
            <a:extLst>
              <a:ext uri="{FF2B5EF4-FFF2-40B4-BE49-F238E27FC236}">
                <a16:creationId xmlns:a16="http://schemas.microsoft.com/office/drawing/2014/main" xmlns="" id="{BF566BF8-BE01-234D-BFC5-140CE8FF5406}"/>
              </a:ext>
            </a:extLst>
          </p:cNvPr>
          <p:cNvSpPr/>
          <p:nvPr/>
        </p:nvSpPr>
        <p:spPr>
          <a:xfrm>
            <a:off x="2407964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3" name="타원 602">
            <a:extLst>
              <a:ext uri="{FF2B5EF4-FFF2-40B4-BE49-F238E27FC236}">
                <a16:creationId xmlns:a16="http://schemas.microsoft.com/office/drawing/2014/main" xmlns="" id="{7D5AEC11-D60D-E544-844D-05AE9AFDB163}"/>
              </a:ext>
            </a:extLst>
          </p:cNvPr>
          <p:cNvSpPr/>
          <p:nvPr/>
        </p:nvSpPr>
        <p:spPr>
          <a:xfrm>
            <a:off x="2574519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3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04" name="그림 603">
            <a:extLst>
              <a:ext uri="{FF2B5EF4-FFF2-40B4-BE49-F238E27FC236}">
                <a16:creationId xmlns:a16="http://schemas.microsoft.com/office/drawing/2014/main" xmlns="" id="{7F63F9F0-8CD1-A74E-A74F-A4F2CB4E66D7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02" y="4714031"/>
            <a:ext cx="141959" cy="126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05" name="타원 604">
            <a:extLst>
              <a:ext uri="{FF2B5EF4-FFF2-40B4-BE49-F238E27FC236}">
                <a16:creationId xmlns:a16="http://schemas.microsoft.com/office/drawing/2014/main" xmlns="" id="{7F28DB53-4711-454E-8695-0CE3B1566588}"/>
              </a:ext>
            </a:extLst>
          </p:cNvPr>
          <p:cNvSpPr/>
          <p:nvPr/>
        </p:nvSpPr>
        <p:spPr>
          <a:xfrm>
            <a:off x="789133" y="4655196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4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606" name="그림 605">
            <a:extLst>
              <a:ext uri="{FF2B5EF4-FFF2-40B4-BE49-F238E27FC236}">
                <a16:creationId xmlns:a16="http://schemas.microsoft.com/office/drawing/2014/main" xmlns="" id="{92603DF7-F66F-3649-8D15-07E2739AACB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805" y="4726956"/>
            <a:ext cx="117354" cy="117354"/>
          </a:xfrm>
          <a:prstGeom prst="rect">
            <a:avLst/>
          </a:prstGeom>
        </p:spPr>
      </p:pic>
      <p:sp>
        <p:nvSpPr>
          <p:cNvPr id="607" name="타원 606">
            <a:extLst>
              <a:ext uri="{FF2B5EF4-FFF2-40B4-BE49-F238E27FC236}">
                <a16:creationId xmlns:a16="http://schemas.microsoft.com/office/drawing/2014/main" xmlns="" id="{AD572263-8DF2-4140-958D-45B114A86D8B}"/>
              </a:ext>
            </a:extLst>
          </p:cNvPr>
          <p:cNvSpPr/>
          <p:nvPr/>
        </p:nvSpPr>
        <p:spPr>
          <a:xfrm>
            <a:off x="2262805" y="4603739"/>
            <a:ext cx="105739" cy="105751"/>
          </a:xfrm>
          <a:prstGeom prst="ellipse">
            <a:avLst/>
          </a:prstGeom>
          <a:solidFill>
            <a:schemeClr val="bg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dirty="0">
                <a:solidFill>
                  <a:srgbClr val="FF0000"/>
                </a:solidFill>
                <a:latin typeface="Nanum Gothic" charset="-127"/>
                <a:ea typeface="Nanum Gothic" charset="-127"/>
                <a:cs typeface="Nanum Gothic" charset="-127"/>
              </a:rPr>
              <a:t>5</a:t>
            </a:r>
            <a:endParaRPr lang="ko-KR" altLang="en-US" sz="600" dirty="0">
              <a:solidFill>
                <a:srgbClr val="FF0000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8" name="텍스트 개체 틀 8">
            <a:extLst>
              <a:ext uri="{FF2B5EF4-FFF2-40B4-BE49-F238E27FC236}">
                <a16:creationId xmlns:a16="http://schemas.microsoft.com/office/drawing/2014/main" xmlns="" id="{FC0DD0E5-1B20-144B-BB26-1D58E638946A}"/>
              </a:ext>
            </a:extLst>
          </p:cNvPr>
          <p:cNvSpPr txBox="1">
            <a:spLocks/>
          </p:cNvSpPr>
          <p:nvPr/>
        </p:nvSpPr>
        <p:spPr>
          <a:xfrm>
            <a:off x="2946090" y="731547"/>
            <a:ext cx="2800663" cy="2661073"/>
          </a:xfrm>
          <a:prstGeom prst="rect">
            <a:avLst/>
          </a:prstGeom>
          <a:noFill/>
          <a:ln>
            <a:noFill/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매개변수명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’보임’상태 일때만 보임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내용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호버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필터 편집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 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권한자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ONLY)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대시보드 편집 모드의 우측 매개변수 패널이 열린 상태에서 매개변수 편집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 ☞</a:t>
            </a:r>
            <a:endParaRPr lang="en-US" altLang="ko-KR" dirty="0">
              <a:latin typeface="+mn-ea"/>
              <a:ea typeface="+mn-ea"/>
              <a:sym typeface="Wingdings"/>
            </a:endParaRPr>
          </a:p>
        </p:txBody>
      </p:sp>
      <p:sp>
        <p:nvSpPr>
          <p:cNvPr id="609" name="텍스트 개체 틀 8">
            <a:extLst>
              <a:ext uri="{FF2B5EF4-FFF2-40B4-BE49-F238E27FC236}">
                <a16:creationId xmlns:a16="http://schemas.microsoft.com/office/drawing/2014/main" xmlns="" id="{8F96F912-A471-0348-9C1D-AA89462B6BF3}"/>
              </a:ext>
            </a:extLst>
          </p:cNvPr>
          <p:cNvSpPr txBox="1">
            <a:spLocks/>
          </p:cNvSpPr>
          <p:nvPr/>
        </p:nvSpPr>
        <p:spPr>
          <a:xfrm>
            <a:off x="2953060" y="4577056"/>
            <a:ext cx="2807975" cy="1702037"/>
          </a:xfrm>
          <a:prstGeom prst="rect">
            <a:avLst/>
          </a:prstGeom>
          <a:noFill/>
          <a:ln>
            <a:noFill/>
          </a:ln>
        </p:spPr>
        <p:txBody>
          <a:bodyPr vert="horz" lIns="72000" tIns="72000" rIns="72000" bIns="72000" rtlCol="0">
            <a:normAutofit/>
          </a:bodyPr>
          <a:lstStyle>
            <a:lvl1pPr marL="85727" indent="-85727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+mj-lt"/>
              <a:buAutoNum type="arabicPeriod"/>
              <a:defRPr sz="700" b="1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1pPr>
            <a:lvl2pPr marL="180980" indent="-95253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2pPr>
            <a:lvl3pPr marL="225425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3pPr>
            <a:lvl4pPr marL="26670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4pPr>
            <a:lvl5pPr marL="311150" indent="-4445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charset="0"/>
              <a:buChar char="•"/>
              <a:tabLst/>
              <a:defRPr sz="700" kern="12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n-ea"/>
                <a:ea typeface="+mn-ea"/>
              </a:rPr>
              <a:t>매개변수명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컬럼명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mr-IN" altLang="ko-KR" b="0" dirty="0">
                <a:latin typeface="+mn-ea"/>
                <a:ea typeface="+mn-ea"/>
              </a:rPr>
              <a:t>: </a:t>
            </a:r>
            <a:r>
              <a:rPr lang="ko-KR" altLang="mr-IN" b="0" dirty="0">
                <a:latin typeface="+mn-ea"/>
                <a:ea typeface="+mn-ea"/>
              </a:rPr>
              <a:t>보임</a:t>
            </a:r>
            <a:r>
              <a:rPr lang="en-US" altLang="ko-KR" b="0" dirty="0">
                <a:latin typeface="+mn-ea"/>
                <a:ea typeface="+mn-ea"/>
              </a:rPr>
              <a:t> (default)</a:t>
            </a:r>
            <a:r>
              <a:rPr lang="ko-KR" altLang="mr-IN" b="0" dirty="0">
                <a:latin typeface="+mn-ea"/>
                <a:ea typeface="+mn-ea"/>
              </a:rPr>
              <a:t> </a:t>
            </a:r>
            <a:r>
              <a:rPr lang="mr-IN" altLang="ko-KR" b="0" dirty="0">
                <a:latin typeface="+mn-ea"/>
                <a:ea typeface="+mn-ea"/>
              </a:rPr>
              <a:t>/ </a:t>
            </a:r>
            <a:r>
              <a:rPr lang="ko-KR" altLang="mr-IN" b="0" dirty="0">
                <a:latin typeface="+mn-ea"/>
                <a:ea typeface="+mn-ea"/>
              </a:rPr>
              <a:t>숨김</a:t>
            </a:r>
            <a:endParaRPr lang="en-US" altLang="ko-KR" b="0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내용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편집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매개변수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삭제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위젯 임시 삭제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매개변수 패널에서 삭제되는 것은 아님 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편집모드 저장시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저장 반영됨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10" name="직사각형 609">
            <a:extLst>
              <a:ext uri="{FF2B5EF4-FFF2-40B4-BE49-F238E27FC236}">
                <a16:creationId xmlns:a16="http://schemas.microsoft.com/office/drawing/2014/main" xmlns="" id="{05618D80-D904-D844-90D0-2FFEFD4AEAB1}"/>
              </a:ext>
            </a:extLst>
          </p:cNvPr>
          <p:cNvSpPr/>
          <p:nvPr/>
        </p:nvSpPr>
        <p:spPr>
          <a:xfrm>
            <a:off x="8999472" y="1453754"/>
            <a:ext cx="971408" cy="2672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kumimoji="1" lang="ko-KR" altLang="en-US" sz="500" dirty="0">
                <a:solidFill>
                  <a:schemeClr val="tx1"/>
                </a:solidFill>
              </a:rPr>
              <a:t>    </a:t>
            </a:r>
            <a:r>
              <a:rPr kumimoji="1" lang="en-US" altLang="ko-KR" sz="500" dirty="0">
                <a:solidFill>
                  <a:schemeClr val="tx1"/>
                </a:solidFill>
              </a:rPr>
              <a:t>Parameter name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pic>
        <p:nvPicPr>
          <p:cNvPr id="611" name="그림 610">
            <a:extLst>
              <a:ext uri="{FF2B5EF4-FFF2-40B4-BE49-F238E27FC236}">
                <a16:creationId xmlns:a16="http://schemas.microsoft.com/office/drawing/2014/main" xmlns="" id="{777BC26E-3100-534B-B928-E95D055010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53626" y="1478400"/>
            <a:ext cx="85090" cy="85090"/>
          </a:xfrm>
          <a:prstGeom prst="rect">
            <a:avLst/>
          </a:prstGeom>
        </p:spPr>
      </p:pic>
      <p:pic>
        <p:nvPicPr>
          <p:cNvPr id="612" name="그림 611">
            <a:extLst>
              <a:ext uri="{FF2B5EF4-FFF2-40B4-BE49-F238E27FC236}">
                <a16:creationId xmlns:a16="http://schemas.microsoft.com/office/drawing/2014/main" xmlns="" id="{E52DB85D-20E8-E44B-A129-198F90CBEA20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1"/>
          <a:stretch/>
        </p:blipFill>
        <p:spPr>
          <a:xfrm>
            <a:off x="9970880" y="1430584"/>
            <a:ext cx="985256" cy="1582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13" name="직사각형 612">
            <a:extLst>
              <a:ext uri="{FF2B5EF4-FFF2-40B4-BE49-F238E27FC236}">
                <a16:creationId xmlns:a16="http://schemas.microsoft.com/office/drawing/2014/main" xmlns="" id="{4B85C54B-AE01-C346-B801-F1825D656CEA}"/>
              </a:ext>
            </a:extLst>
          </p:cNvPr>
          <p:cNvSpPr/>
          <p:nvPr/>
        </p:nvSpPr>
        <p:spPr>
          <a:xfrm>
            <a:off x="10176796" y="1446556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Sales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pic>
        <p:nvPicPr>
          <p:cNvPr id="614" name="그림 613">
            <a:extLst>
              <a:ext uri="{FF2B5EF4-FFF2-40B4-BE49-F238E27FC236}">
                <a16:creationId xmlns:a16="http://schemas.microsoft.com/office/drawing/2014/main" xmlns="" id="{B5FFBB85-C45C-D743-B691-C5043AE24C1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93" b="29972"/>
          <a:stretch/>
        </p:blipFill>
        <p:spPr>
          <a:xfrm>
            <a:off x="9970880" y="1600041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15" name="직사각형 614">
            <a:extLst>
              <a:ext uri="{FF2B5EF4-FFF2-40B4-BE49-F238E27FC236}">
                <a16:creationId xmlns:a16="http://schemas.microsoft.com/office/drawing/2014/main" xmlns="" id="{4612E105-1670-2344-A7AB-2C6C6B36FB34}"/>
              </a:ext>
            </a:extLst>
          </p:cNvPr>
          <p:cNvSpPr/>
          <p:nvPr/>
        </p:nvSpPr>
        <p:spPr>
          <a:xfrm>
            <a:off x="10934957" y="1404705"/>
            <a:ext cx="267259" cy="180425"/>
          </a:xfrm>
          <a:prstGeom prst="rect">
            <a:avLst/>
          </a:prstGeom>
          <a:solidFill>
            <a:srgbClr val="00FA00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cs typeface="Nanum Gothic" charset="-127"/>
              </a:rPr>
              <a:t>추가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16" name="그림 615">
            <a:extLst>
              <a:ext uri="{FF2B5EF4-FFF2-40B4-BE49-F238E27FC236}">
                <a16:creationId xmlns:a16="http://schemas.microsoft.com/office/drawing/2014/main" xmlns="" id="{FBA576E1-FEF4-3F45-8697-6B03A9F39F7B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09" b="1156"/>
          <a:stretch/>
        </p:blipFill>
        <p:spPr>
          <a:xfrm>
            <a:off x="9970880" y="1769942"/>
            <a:ext cx="985256" cy="20634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17" name="직사각형 616">
            <a:extLst>
              <a:ext uri="{FF2B5EF4-FFF2-40B4-BE49-F238E27FC236}">
                <a16:creationId xmlns:a16="http://schemas.microsoft.com/office/drawing/2014/main" xmlns="" id="{008AA53E-9FA1-5541-A747-435E016BEC40}"/>
              </a:ext>
            </a:extLst>
          </p:cNvPr>
          <p:cNvSpPr/>
          <p:nvPr/>
        </p:nvSpPr>
        <p:spPr>
          <a:xfrm>
            <a:off x="9060069" y="1588804"/>
            <a:ext cx="99414" cy="889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kumimoji="1" lang="ko-KR" altLang="en-US" sz="500" dirty="0">
              <a:solidFill>
                <a:schemeClr val="tx1"/>
              </a:solidFill>
            </a:endParaRPr>
          </a:p>
        </p:txBody>
      </p:sp>
      <p:sp>
        <p:nvSpPr>
          <p:cNvPr id="618" name="직사각형 617">
            <a:extLst>
              <a:ext uri="{FF2B5EF4-FFF2-40B4-BE49-F238E27FC236}">
                <a16:creationId xmlns:a16="http://schemas.microsoft.com/office/drawing/2014/main" xmlns="" id="{F62A82B8-D606-B74B-8A9B-95B0DFE3EC49}"/>
              </a:ext>
            </a:extLst>
          </p:cNvPr>
          <p:cNvSpPr/>
          <p:nvPr/>
        </p:nvSpPr>
        <p:spPr>
          <a:xfrm>
            <a:off x="10176796" y="1839106"/>
            <a:ext cx="747176" cy="9070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kumimoji="1" lang="en-US" altLang="ko-KR" sz="700">
                <a:solidFill>
                  <a:schemeClr val="tx1">
                    <a:lumMod val="75000"/>
                    <a:lumOff val="25000"/>
                  </a:schemeClr>
                </a:solidFill>
              </a:rPr>
              <a:t>Remove</a:t>
            </a:r>
            <a:endParaRPr kumimoji="1"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619" name="직사각형 618">
            <a:extLst>
              <a:ext uri="{FF2B5EF4-FFF2-40B4-BE49-F238E27FC236}">
                <a16:creationId xmlns:a16="http://schemas.microsoft.com/office/drawing/2014/main" xmlns="" id="{138461FD-AF3C-DF4E-869C-796D122C26D6}"/>
              </a:ext>
            </a:extLst>
          </p:cNvPr>
          <p:cNvSpPr/>
          <p:nvPr/>
        </p:nvSpPr>
        <p:spPr>
          <a:xfrm>
            <a:off x="8999472" y="982986"/>
            <a:ext cx="3192528" cy="2000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buClr>
                <a:srgbClr val="336699"/>
              </a:buClr>
            </a:pPr>
            <a:r>
              <a:rPr lang="ko-KR" altLang="en-US" sz="700" b="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매개변수</a:t>
            </a:r>
            <a:endParaRPr lang="en-US" altLang="ko-KR" sz="700" b="1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pic>
        <p:nvPicPr>
          <p:cNvPr id="620" name="그림 619">
            <a:extLst>
              <a:ext uri="{FF2B5EF4-FFF2-40B4-BE49-F238E27FC236}">
                <a16:creationId xmlns:a16="http://schemas.microsoft.com/office/drawing/2014/main" xmlns="" id="{5E915672-A333-8542-BBA9-CF9F12E93550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12" y="1486841"/>
            <a:ext cx="83379" cy="74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21" name="그림 620">
            <a:extLst>
              <a:ext uri="{FF2B5EF4-FFF2-40B4-BE49-F238E27FC236}">
                <a16:creationId xmlns:a16="http://schemas.microsoft.com/office/drawing/2014/main" xmlns="" id="{A57A5D46-9BC2-254E-8E6D-5582C1FBF86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643" y="1448636"/>
            <a:ext cx="90352" cy="90352"/>
          </a:xfrm>
          <a:prstGeom prst="rect">
            <a:avLst/>
          </a:prstGeom>
        </p:spPr>
      </p:pic>
      <p:sp>
        <p:nvSpPr>
          <p:cNvPr id="622" name="직사각형 621">
            <a:extLst>
              <a:ext uri="{FF2B5EF4-FFF2-40B4-BE49-F238E27FC236}">
                <a16:creationId xmlns:a16="http://schemas.microsoft.com/office/drawing/2014/main" xmlns="" id="{B82EEE5F-139A-9E48-ABA1-FC9627B32FF0}"/>
              </a:ext>
            </a:extLst>
          </p:cNvPr>
          <p:cNvSpPr/>
          <p:nvPr/>
        </p:nvSpPr>
        <p:spPr>
          <a:xfrm>
            <a:off x="9018660" y="743195"/>
            <a:ext cx="3173340" cy="180425"/>
          </a:xfrm>
          <a:prstGeom prst="rect">
            <a:avLst/>
          </a:prstGeom>
          <a:solidFill>
            <a:schemeClr val="tx1"/>
          </a:solidFill>
        </p:spPr>
        <p:txBody>
          <a:bodyPr wrap="square" lIns="36000" tIns="36000" rIns="36000" bIns="36000">
            <a:spAutoFit/>
          </a:bodyPr>
          <a:lstStyle/>
          <a:p>
            <a:pPr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편집뷰에서 위젯 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Width</a:t>
            </a:r>
            <a:r>
              <a:rPr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좁아졌을 때</a:t>
            </a:r>
            <a:endParaRPr lang="en-US" altLang="ko-KR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23" name="직사각형 622">
            <a:extLst>
              <a:ext uri="{FF2B5EF4-FFF2-40B4-BE49-F238E27FC236}">
                <a16:creationId xmlns:a16="http://schemas.microsoft.com/office/drawing/2014/main" xmlns="" id="{F3967010-5B08-6543-B5D1-9A2DA29B49E5}"/>
              </a:ext>
            </a:extLst>
          </p:cNvPr>
          <p:cNvSpPr/>
          <p:nvPr/>
        </p:nvSpPr>
        <p:spPr>
          <a:xfrm>
            <a:off x="8992452" y="705890"/>
            <a:ext cx="3206228" cy="1891259"/>
          </a:xfrm>
          <a:prstGeom prst="rect">
            <a:avLst/>
          </a:prstGeom>
          <a:noFill/>
          <a:ln w="12700">
            <a:solidFill>
              <a:srgbClr val="00F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68450" y="448056"/>
            <a:ext cx="3677738" cy="2498486"/>
          </a:xfrm>
          <a:prstGeom prst="rect">
            <a:avLst/>
          </a:prstGeom>
          <a:solidFill>
            <a:schemeClr val="tx1">
              <a:alpha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724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제목 2"/>
          <p:cNvSpPr txBox="1">
            <a:spLocks/>
          </p:cNvSpPr>
          <p:nvPr/>
        </p:nvSpPr>
        <p:spPr bwMode="auto">
          <a:xfrm>
            <a:off x="158110" y="993630"/>
            <a:ext cx="1593702" cy="550999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80000" tIns="3600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buClr>
                <a:srgbClr val="336699"/>
              </a:buClr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ㅁㄴㅇ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파라미터 패널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6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parameter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 주요 인터렉션 및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UI</a:t>
            </a:r>
            <a:r>
              <a:rPr lang="ko-KR" altLang="en-US" b="1" dirty="0">
                <a:solidFill>
                  <a:srgbClr val="FF0000"/>
                </a:solidFill>
                <a:latin typeface="+mn-ea"/>
                <a:ea typeface="+mn-ea"/>
              </a:rPr>
              <a:t> 정책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]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custom column&gt;parameter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생성시 바로 파라미터 패널에 등록됨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글로벌로 적용됨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차트 종속으로 사용 불가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데이터소스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&gt;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컬럼에서 삭제하거나 매개변수 패널에서 삭제할 수 있음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이때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서로의 리스트에서 동시에 사라짐</a:t>
            </a:r>
            <a:endParaRPr lang="en-US" altLang="ko-KR" dirty="0">
              <a:solidFill>
                <a:srgbClr val="FF0000"/>
              </a:solidFill>
              <a:latin typeface="+mn-ea"/>
              <a:ea typeface="+mn-ea"/>
              <a:cs typeface="Nanum Gothic" charset="-127"/>
            </a:endParaRPr>
          </a:p>
          <a:p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R" b="1" dirty="0">
                <a:latin typeface="+mn-ea"/>
                <a:ea typeface="+mn-ea"/>
              </a:rPr>
              <a:t>[</a:t>
            </a:r>
            <a:r>
              <a:rPr kumimoji="1" lang="ko-KR" altLang="en-US" b="1" dirty="0">
                <a:latin typeface="+mn-ea"/>
                <a:ea typeface="+mn-ea"/>
              </a:rPr>
              <a:t>매개변수 위젯 목록 구성</a:t>
            </a:r>
            <a:r>
              <a:rPr kumimoji="1" lang="en-US" altLang="ko-KR" b="1" dirty="0">
                <a:latin typeface="+mn-ea"/>
                <a:ea typeface="+mn-ea"/>
              </a:rPr>
              <a:t>]</a:t>
            </a:r>
          </a:p>
          <a:p>
            <a:r>
              <a:rPr lang="ko-KR" altLang="en-US" dirty="0">
                <a:latin typeface="+mn-ea"/>
                <a:ea typeface="+mn-ea"/>
              </a:rPr>
              <a:t>위젯 사용 여부에 대한 아이콘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사용중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사용안함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매개변수 이름</a:t>
            </a:r>
            <a:endParaRPr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호버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기능 버튼 보임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초기화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초기값 입력 상태로 돌아감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편집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매개변수 위젯 편집 팝업 출력</a:t>
            </a:r>
            <a:r>
              <a:rPr lang="ko-KR" altLang="en-US" dirty="0">
                <a:solidFill>
                  <a:srgbClr val="00B050"/>
                </a:solidFill>
                <a:latin typeface="+mn-ea"/>
                <a:ea typeface="+mn-ea"/>
              </a:rPr>
              <a:t> ☞ 매개변수 만들기 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삭제 클릭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차트 또는 필터에서 사용중인지 체크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사용중이 아닐 경우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삭제</a:t>
            </a:r>
            <a:r>
              <a:rPr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</a:rPr>
              <a:t>[015.0]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사용중일 경우 삭제 불가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</a:rPr>
              <a:t>[022.0]</a:t>
            </a:r>
          </a:p>
          <a:p>
            <a:pPr lvl="2"/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확인 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임시 삭제되며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대시보드 저장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’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시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삭제가 반영됨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en-US" altLang="ko-KR" dirty="0">
                <a:latin typeface="+mn-ea"/>
                <a:ea typeface="+mn-ea"/>
              </a:rPr>
              <a:t>D&amp;D &gt;</a:t>
            </a:r>
            <a:r>
              <a:rPr kumimoji="1" lang="ko-KR" altLang="en-US" dirty="0">
                <a:latin typeface="+mn-ea"/>
                <a:ea typeface="+mn-ea"/>
              </a:rPr>
              <a:t> 대시보드 위젯으로 배치 가능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매개변수 조정 </a:t>
            </a:r>
            <a:r>
              <a:rPr kumimoji="1" lang="en-US" altLang="ko-KR" dirty="0">
                <a:latin typeface="+mn-ea"/>
                <a:ea typeface="+mn-ea"/>
              </a:rPr>
              <a:t>UI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슬라이드 바 형태로 데이터의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MIN / MAX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값 및 매개변수 값 표시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. 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슬라이드를 조정하여 </a:t>
            </a:r>
            <a:r>
              <a:rPr lang="en-US" altLang="ko-KR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MIN / MAX</a:t>
            </a:r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값 변경 가능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상단 인풋창에 숫자를 입력하여 매개변수 값 변경 가능</a:t>
            </a: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입력 제한 사항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숫자만 입력 가능</a:t>
            </a:r>
            <a:endParaRPr lang="en-US" altLang="ko-KR" dirty="0">
              <a:solidFill>
                <a:prstClr val="black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패널 타이틀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전체 텍스트 수 표시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  <a:sym typeface="Wingdings"/>
              </a:rPr>
              <a:t>텍스트 추가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ea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텍스트 입력창 출력</a:t>
            </a:r>
            <a:r>
              <a:rPr lang="en-US" altLang="ko-KR" dirty="0">
                <a:latin typeface="+mn-ea"/>
                <a:ea typeface="+mn-ea"/>
                <a:sym typeface="Wingdings"/>
              </a:rPr>
              <a:t>.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  <a:ea typeface="+mn-ea"/>
              </a:rPr>
              <a:t>☞ 매개변수 만들기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완료 시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텍스트 패널의 최하단에 추가됨</a:t>
            </a:r>
            <a:r>
              <a:rPr lang="en-US" altLang="ko-KR" dirty="0">
                <a:latin typeface="+mn-ea"/>
                <a:ea typeface="+mn-ea"/>
              </a:rPr>
              <a:t> .</a:t>
            </a:r>
            <a:r>
              <a:rPr lang="ko-KR" altLang="en-US" dirty="0">
                <a:latin typeface="+mn-ea"/>
                <a:ea typeface="+mn-ea"/>
              </a:rPr>
              <a:t> 위젯으로 추가되지 않음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고정 가이드 문구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2" name="제목 2"/>
          <p:cNvSpPr txBox="1">
            <a:spLocks/>
          </p:cNvSpPr>
          <p:nvPr/>
        </p:nvSpPr>
        <p:spPr bwMode="auto">
          <a:xfrm>
            <a:off x="1760076" y="713572"/>
            <a:ext cx="252018" cy="5790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xtLst/>
        </p:spPr>
        <p:txBody>
          <a:bodyPr lIns="72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endParaRPr lang="en-US" altLang="ko-KR" sz="800" dirty="0">
              <a:solidFill>
                <a:prstClr val="white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08" name="제목 2"/>
          <p:cNvSpPr txBox="1">
            <a:spLocks/>
          </p:cNvSpPr>
          <p:nvPr/>
        </p:nvSpPr>
        <p:spPr bwMode="auto">
          <a:xfrm>
            <a:off x="157986" y="713572"/>
            <a:ext cx="1593351" cy="28005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lIns="72000" tIns="0" rIns="0" bIns="0" anchor="ctr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buClr>
                <a:srgbClr val="336699"/>
              </a:buClr>
            </a:pPr>
            <a:r>
              <a:rPr lang="en-US" altLang="ko-KR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Parameters</a:t>
            </a:r>
            <a:r>
              <a:rPr lang="ko-KR" altLang="en-US" sz="800" dirty="0">
                <a:solidFill>
                  <a:prstClr val="black"/>
                </a:solidFill>
                <a:latin typeface="+mn-ea"/>
                <a:ea typeface="+mn-ea"/>
                <a:cs typeface="Nanum Gothic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3</a:t>
            </a:r>
          </a:p>
        </p:txBody>
      </p:sp>
      <p:grpSp>
        <p:nvGrpSpPr>
          <p:cNvPr id="238" name="그룹 237"/>
          <p:cNvGrpSpPr/>
          <p:nvPr/>
        </p:nvGrpSpPr>
        <p:grpSpPr>
          <a:xfrm rot="10800000">
            <a:off x="1830976" y="1303632"/>
            <a:ext cx="121206" cy="99007"/>
            <a:chOff x="4612159" y="975341"/>
            <a:chExt cx="1016959" cy="830701"/>
          </a:xfrm>
          <a:solidFill>
            <a:schemeClr val="tx1"/>
          </a:solidFill>
        </p:grpSpPr>
        <p:sp>
          <p:nvSpPr>
            <p:cNvPr id="239" name="타원 238"/>
            <p:cNvSpPr/>
            <p:nvPr/>
          </p:nvSpPr>
          <p:spPr>
            <a:xfrm>
              <a:off x="5014259" y="975341"/>
              <a:ext cx="201719" cy="201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grpSp>
          <p:nvGrpSpPr>
            <p:cNvPr id="240" name="그룹 239"/>
            <p:cNvGrpSpPr/>
            <p:nvPr/>
          </p:nvGrpSpPr>
          <p:grpSpPr>
            <a:xfrm>
              <a:off x="4832791" y="1289832"/>
              <a:ext cx="584906" cy="201719"/>
              <a:chOff x="4832791" y="1753520"/>
              <a:chExt cx="584906" cy="201719"/>
            </a:xfrm>
            <a:grpFill/>
          </p:grpSpPr>
          <p:sp>
            <p:nvSpPr>
              <p:cNvPr id="245" name="타원 244"/>
              <p:cNvSpPr/>
              <p:nvPr/>
            </p:nvSpPr>
            <p:spPr>
              <a:xfrm>
                <a:off x="4832791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5215978" y="1753520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  <p:grpSp>
          <p:nvGrpSpPr>
            <p:cNvPr id="241" name="그룹 240"/>
            <p:cNvGrpSpPr/>
            <p:nvPr/>
          </p:nvGrpSpPr>
          <p:grpSpPr>
            <a:xfrm>
              <a:off x="4612159" y="1604323"/>
              <a:ext cx="1016959" cy="201719"/>
              <a:chOff x="4612159" y="2063335"/>
              <a:chExt cx="1016959" cy="201719"/>
            </a:xfrm>
            <a:grpFill/>
          </p:grpSpPr>
          <p:sp>
            <p:nvSpPr>
              <p:cNvPr id="242" name="타원 241"/>
              <p:cNvSpPr/>
              <p:nvPr/>
            </p:nvSpPr>
            <p:spPr>
              <a:xfrm>
                <a:off x="501977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3" name="타원 242"/>
              <p:cNvSpPr/>
              <p:nvPr/>
            </p:nvSpPr>
            <p:spPr>
              <a:xfrm>
                <a:off x="461215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  <p:sp>
            <p:nvSpPr>
              <p:cNvPr id="244" name="타원 243"/>
              <p:cNvSpPr/>
              <p:nvPr/>
            </p:nvSpPr>
            <p:spPr>
              <a:xfrm>
                <a:off x="5427399" y="2063335"/>
                <a:ext cx="201719" cy="201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prstClr val="white"/>
                  </a:solidFill>
                  <a:latin typeface="+mn-ea"/>
                  <a:cs typeface="Nanum Gothic" charset="-127"/>
                </a:endParaRPr>
              </a:p>
            </p:txBody>
          </p:sp>
        </p:grpSp>
      </p:grpSp>
      <p:pic>
        <p:nvPicPr>
          <p:cNvPr id="247" name="그림 2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97" y="788616"/>
            <a:ext cx="132619" cy="146336"/>
          </a:xfrm>
          <a:prstGeom prst="rect">
            <a:avLst/>
          </a:prstGeom>
        </p:spPr>
      </p:pic>
      <p:grpSp>
        <p:nvGrpSpPr>
          <p:cNvPr id="249" name="그룹 248"/>
          <p:cNvGrpSpPr/>
          <p:nvPr/>
        </p:nvGrpSpPr>
        <p:grpSpPr>
          <a:xfrm>
            <a:off x="1800947" y="1799137"/>
            <a:ext cx="169035" cy="169035"/>
            <a:chOff x="5486400" y="2819400"/>
            <a:chExt cx="1219200" cy="1219200"/>
          </a:xfrm>
        </p:grpSpPr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19400"/>
              <a:ext cx="1219200" cy="1219200"/>
            </a:xfrm>
            <a:prstGeom prst="rect">
              <a:avLst/>
            </a:prstGeom>
          </p:spPr>
        </p:pic>
        <p:pic>
          <p:nvPicPr>
            <p:cNvPr id="251" name="그림 2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9621" y="3305594"/>
              <a:ext cx="552030" cy="552030"/>
            </a:xfrm>
            <a:prstGeom prst="rect">
              <a:avLst/>
            </a:prstGeom>
          </p:spPr>
        </p:pic>
      </p:grpSp>
      <p:sp>
        <p:nvSpPr>
          <p:cNvPr id="373" name="직사각형 372"/>
          <p:cNvSpPr/>
          <p:nvPr/>
        </p:nvSpPr>
        <p:spPr>
          <a:xfrm>
            <a:off x="1781343" y="1021903"/>
            <a:ext cx="206902" cy="176793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altLang="ko-KR" sz="9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endParaRPr lang="ko-KR" altLang="en-US" sz="9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73" name="직선 연결선[R] 72"/>
          <p:cNvCxnSpPr/>
          <p:nvPr/>
        </p:nvCxnSpPr>
        <p:spPr>
          <a:xfrm>
            <a:off x="1793067" y="1722636"/>
            <a:ext cx="18488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십자형[C] 5"/>
          <p:cNvSpPr/>
          <p:nvPr/>
        </p:nvSpPr>
        <p:spPr>
          <a:xfrm>
            <a:off x="1598814" y="809183"/>
            <a:ext cx="90303" cy="90303"/>
          </a:xfrm>
          <a:prstGeom prst="plus">
            <a:avLst>
              <a:gd name="adj" fmla="val 43762"/>
            </a:avLst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81343" y="1461185"/>
            <a:ext cx="206902" cy="20690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157986" y="6218205"/>
            <a:ext cx="1854108" cy="280058"/>
            <a:chOff x="157986" y="6218205"/>
            <a:chExt cx="1854108" cy="280058"/>
          </a:xfrm>
        </p:grpSpPr>
        <p:grpSp>
          <p:nvGrpSpPr>
            <p:cNvPr id="42" name="그룹 41"/>
            <p:cNvGrpSpPr/>
            <p:nvPr/>
          </p:nvGrpSpPr>
          <p:grpSpPr>
            <a:xfrm>
              <a:off x="157986" y="6218205"/>
              <a:ext cx="1854108" cy="280058"/>
              <a:chOff x="157986" y="6218205"/>
              <a:chExt cx="1854108" cy="280058"/>
            </a:xfrm>
          </p:grpSpPr>
          <p:sp>
            <p:nvSpPr>
              <p:cNvPr id="44" name="제목 2"/>
              <p:cNvSpPr txBox="1">
                <a:spLocks/>
              </p:cNvSpPr>
              <p:nvPr/>
            </p:nvSpPr>
            <p:spPr bwMode="auto">
              <a:xfrm>
                <a:off x="157986" y="6218205"/>
                <a:ext cx="1854108" cy="28005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xtLst/>
            </p:spPr>
            <p:txBody>
              <a:bodyPr lIns="7200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>
                  <a:buClr>
                    <a:srgbClr val="336699"/>
                  </a:buClr>
                </a:pPr>
                <a:r>
                  <a:rPr lang="en-US" altLang="ko-KR" sz="800" dirty="0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       </a:t>
                </a:r>
                <a:r>
                  <a:rPr lang="en-US" altLang="ko-KR" sz="800" dirty="0" err="1">
                    <a:solidFill>
                      <a:prstClr val="black"/>
                    </a:solidFill>
                    <a:latin typeface="+mn-ea"/>
                    <a:ea typeface="+mn-ea"/>
                    <a:cs typeface="Nanum Gothic" charset="-127"/>
                  </a:rPr>
                  <a:t>Datasource</a:t>
                </a:r>
                <a:endPara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Nanum Gothic" charset="-127"/>
                </a:endParaRPr>
              </a:p>
            </p:txBody>
          </p:sp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363" y="6313922"/>
                <a:ext cx="131608" cy="108372"/>
              </a:xfrm>
              <a:prstGeom prst="rect">
                <a:avLst/>
              </a:prstGeom>
            </p:spPr>
          </p:pic>
        </p:grpSp>
        <p:sp>
          <p:nvSpPr>
            <p:cNvPr id="43" name="L 도형 42"/>
            <p:cNvSpPr/>
            <p:nvPr/>
          </p:nvSpPr>
          <p:spPr>
            <a:xfrm rot="8100000">
              <a:off x="1837197" y="6347501"/>
              <a:ext cx="95570" cy="95570"/>
            </a:xfrm>
            <a:prstGeom prst="corner">
              <a:avLst>
                <a:gd name="adj1" fmla="val 11956"/>
                <a:gd name="adj2" fmla="val 13043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261" y="1532737"/>
            <a:ext cx="119817" cy="119817"/>
          </a:xfrm>
          <a:prstGeom prst="rect">
            <a:avLst/>
          </a:prstGeom>
        </p:spPr>
      </p:pic>
      <p:sp>
        <p:nvSpPr>
          <p:cNvPr id="71" name="타원 70"/>
          <p:cNvSpPr/>
          <p:nvPr/>
        </p:nvSpPr>
        <p:spPr>
          <a:xfrm>
            <a:off x="519876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585894" y="62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7" name="제목 2"/>
          <p:cNvSpPr txBox="1">
            <a:spLocks/>
          </p:cNvSpPr>
          <p:nvPr/>
        </p:nvSpPr>
        <p:spPr bwMode="auto">
          <a:xfrm>
            <a:off x="157295" y="2895681"/>
            <a:ext cx="1593702" cy="93036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Parameter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두줄까지 보여주고 말줄임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...</a:t>
            </a:r>
          </a:p>
        </p:txBody>
      </p:sp>
      <p:sp>
        <p:nvSpPr>
          <p:cNvPr id="118" name="직사각형 117"/>
          <p:cNvSpPr/>
          <p:nvPr/>
        </p:nvSpPr>
        <p:spPr>
          <a:xfrm>
            <a:off x="157293" y="2900610"/>
            <a:ext cx="1593703" cy="263300"/>
          </a:xfrm>
          <a:prstGeom prst="rect">
            <a:avLst/>
          </a:prstGeom>
          <a:solidFill>
            <a:schemeClr val="tx1">
              <a:lumMod val="50000"/>
              <a:lumOff val="50000"/>
              <a:alpha val="1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179143" y="2944506"/>
            <a:ext cx="166359" cy="166453"/>
            <a:chOff x="831205" y="2866671"/>
            <a:chExt cx="166359" cy="166453"/>
          </a:xfrm>
        </p:grpSpPr>
        <p:sp>
          <p:nvSpPr>
            <p:cNvPr id="122" name="직사각형 121"/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P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28" name="직선 연결선[R] 127"/>
          <p:cNvCxnSpPr/>
          <p:nvPr/>
        </p:nvCxnSpPr>
        <p:spPr>
          <a:xfrm>
            <a:off x="188214" y="3163622"/>
            <a:ext cx="153102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그림 1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53" y="3043967"/>
            <a:ext cx="217683" cy="100134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12856" y="3055135"/>
            <a:ext cx="67145" cy="72545"/>
          </a:xfrm>
          <a:prstGeom prst="rect">
            <a:avLst/>
          </a:prstGeom>
        </p:spPr>
      </p:pic>
      <p:sp>
        <p:nvSpPr>
          <p:cNvPr id="140" name="제목 2"/>
          <p:cNvSpPr txBox="1">
            <a:spLocks/>
          </p:cNvSpPr>
          <p:nvPr/>
        </p:nvSpPr>
        <p:spPr bwMode="auto">
          <a:xfrm>
            <a:off x="157295" y="995203"/>
            <a:ext cx="1593702" cy="9493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Parameter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두줄까지 보여주고 말줄임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...</a:t>
            </a:r>
          </a:p>
        </p:txBody>
      </p:sp>
      <p:grpSp>
        <p:nvGrpSpPr>
          <p:cNvPr id="142" name="그룹 141"/>
          <p:cNvGrpSpPr/>
          <p:nvPr/>
        </p:nvGrpSpPr>
        <p:grpSpPr>
          <a:xfrm>
            <a:off x="179143" y="1044028"/>
            <a:ext cx="166359" cy="166453"/>
            <a:chOff x="831205" y="2866671"/>
            <a:chExt cx="166359" cy="166453"/>
          </a:xfrm>
        </p:grpSpPr>
        <p:sp>
          <p:nvSpPr>
            <p:cNvPr id="143" name="직사각형 142"/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P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44" name="타원 143"/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45" name="직선 연결선[R] 144"/>
          <p:cNvCxnSpPr/>
          <p:nvPr/>
        </p:nvCxnSpPr>
        <p:spPr>
          <a:xfrm>
            <a:off x="188214" y="1263144"/>
            <a:ext cx="153102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제목 2"/>
          <p:cNvSpPr txBox="1">
            <a:spLocks/>
          </p:cNvSpPr>
          <p:nvPr/>
        </p:nvSpPr>
        <p:spPr bwMode="auto">
          <a:xfrm>
            <a:off x="157295" y="1943778"/>
            <a:ext cx="1593702" cy="94930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21600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Parameter name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두줄까지 보여주고 말줄임</a:t>
            </a:r>
            <a:r>
              <a:rPr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Nanum Gothic" charset="-127"/>
              </a:rPr>
              <a:t>...</a:t>
            </a:r>
          </a:p>
        </p:txBody>
      </p:sp>
      <p:grpSp>
        <p:nvGrpSpPr>
          <p:cNvPr id="154" name="그룹 153"/>
          <p:cNvGrpSpPr/>
          <p:nvPr/>
        </p:nvGrpSpPr>
        <p:grpSpPr>
          <a:xfrm>
            <a:off x="179143" y="1992603"/>
            <a:ext cx="166359" cy="166453"/>
            <a:chOff x="831205" y="2866671"/>
            <a:chExt cx="166359" cy="166453"/>
          </a:xfrm>
        </p:grpSpPr>
        <p:sp>
          <p:nvSpPr>
            <p:cNvPr id="155" name="직사각형 154"/>
            <p:cNvSpPr/>
            <p:nvPr/>
          </p:nvSpPr>
          <p:spPr>
            <a:xfrm>
              <a:off x="831205" y="2866671"/>
              <a:ext cx="146758" cy="14675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P</a:t>
              </a:r>
              <a:endPara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909657" y="2945217"/>
              <a:ext cx="87907" cy="8790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400" b="1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W</a:t>
              </a:r>
              <a:endParaRPr kumimoji="1" lang="ko-KR" altLang="en-US" sz="400" b="1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cxnSp>
        <p:nvCxnSpPr>
          <p:cNvPr id="157" name="직선 연결선[R] 156"/>
          <p:cNvCxnSpPr/>
          <p:nvPr/>
        </p:nvCxnSpPr>
        <p:spPr>
          <a:xfrm>
            <a:off x="188214" y="2211719"/>
            <a:ext cx="153102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/>
          <p:nvPr/>
        </p:nvGrpSpPr>
        <p:grpSpPr>
          <a:xfrm>
            <a:off x="298450" y="3217364"/>
            <a:ext cx="1300364" cy="552552"/>
            <a:chOff x="3107693" y="4906004"/>
            <a:chExt cx="1300364" cy="552552"/>
          </a:xfrm>
        </p:grpSpPr>
        <p:grpSp>
          <p:nvGrpSpPr>
            <p:cNvPr id="95" name="그룹 94"/>
            <p:cNvGrpSpPr/>
            <p:nvPr/>
          </p:nvGrpSpPr>
          <p:grpSpPr>
            <a:xfrm>
              <a:off x="3107693" y="4906004"/>
              <a:ext cx="1300364" cy="424277"/>
              <a:chOff x="351002" y="3689864"/>
              <a:chExt cx="1300364" cy="424277"/>
            </a:xfrm>
          </p:grpSpPr>
          <p:grpSp>
            <p:nvGrpSpPr>
              <p:cNvPr id="97" name="그룹 96"/>
              <p:cNvGrpSpPr/>
              <p:nvPr/>
            </p:nvGrpSpPr>
            <p:grpSpPr>
              <a:xfrm rot="10800000">
                <a:off x="352636" y="3892977"/>
                <a:ext cx="1298730" cy="89256"/>
                <a:chOff x="6962553" y="5600669"/>
                <a:chExt cx="2670967" cy="183564"/>
              </a:xfrm>
            </p:grpSpPr>
            <p:sp>
              <p:nvSpPr>
                <p:cNvPr id="100" name="Track"/>
                <p:cNvSpPr>
                  <a:spLocks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6962553" y="5658728"/>
                  <a:ext cx="2670967" cy="67449"/>
                </a:xfrm>
                <a:prstGeom prst="round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01" name="Slider Thumb"/>
                <p:cNvSpPr>
                  <a:spLocks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8842028" y="5600669"/>
                  <a:ext cx="72433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98" name="모서리가 둥근 직사각형 45"/>
              <p:cNvSpPr/>
              <p:nvPr/>
            </p:nvSpPr>
            <p:spPr>
              <a:xfrm>
                <a:off x="351002" y="3689864"/>
                <a:ext cx="1298714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25.32</a:t>
                </a:r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99" name="제목 2"/>
              <p:cNvSpPr txBox="1">
                <a:spLocks/>
              </p:cNvSpPr>
              <p:nvPr/>
            </p:nvSpPr>
            <p:spPr bwMode="auto">
              <a:xfrm>
                <a:off x="351002" y="3918134"/>
                <a:ext cx="1298714" cy="196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vl="0">
                  <a:lnSpc>
                    <a:spcPct val="115000"/>
                  </a:lnSpc>
                  <a:buClr>
                    <a:srgbClr val="336699"/>
                  </a:buClr>
                </a:pP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Available input range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: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1.00  ~ 100.00</a:t>
                </a:r>
                <a:endParaRPr kumimoji="0"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96" name="모서리가 둥근 직사각형 58"/>
            <p:cNvSpPr/>
            <p:nvPr/>
          </p:nvSpPr>
          <p:spPr>
            <a:xfrm>
              <a:off x="4195273" y="5330281"/>
              <a:ext cx="211134" cy="128275"/>
            </a:xfrm>
            <a:prstGeom prst="roundRect">
              <a:avLst>
                <a:gd name="adj" fmla="val 187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Apply</a:t>
              </a:r>
              <a:endParaRPr lang="ko-KR" altLang="en-US" sz="5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98450" y="2279868"/>
            <a:ext cx="1300364" cy="552552"/>
            <a:chOff x="3107693" y="4906004"/>
            <a:chExt cx="1300364" cy="552552"/>
          </a:xfrm>
        </p:grpSpPr>
        <p:grpSp>
          <p:nvGrpSpPr>
            <p:cNvPr id="103" name="그룹 102"/>
            <p:cNvGrpSpPr/>
            <p:nvPr/>
          </p:nvGrpSpPr>
          <p:grpSpPr>
            <a:xfrm>
              <a:off x="3107693" y="4906004"/>
              <a:ext cx="1300364" cy="424277"/>
              <a:chOff x="351002" y="3689864"/>
              <a:chExt cx="1300364" cy="424277"/>
            </a:xfrm>
          </p:grpSpPr>
          <p:grpSp>
            <p:nvGrpSpPr>
              <p:cNvPr id="105" name="그룹 104"/>
              <p:cNvGrpSpPr/>
              <p:nvPr/>
            </p:nvGrpSpPr>
            <p:grpSpPr>
              <a:xfrm rot="10800000">
                <a:off x="352636" y="3892977"/>
                <a:ext cx="1298730" cy="89256"/>
                <a:chOff x="6962553" y="5600669"/>
                <a:chExt cx="2670967" cy="183564"/>
              </a:xfrm>
            </p:grpSpPr>
            <p:sp>
              <p:nvSpPr>
                <p:cNvPr id="108" name="Track"/>
                <p:cNvSpPr>
                  <a:spLocks/>
                </p:cNvSpPr>
                <p:nvPr>
                  <p:custDataLst>
                    <p:tags r:id="rId3"/>
                  </p:custDataLst>
                </p:nvPr>
              </p:nvSpPr>
              <p:spPr bwMode="auto">
                <a:xfrm>
                  <a:off x="6962553" y="5658728"/>
                  <a:ext cx="2670967" cy="67449"/>
                </a:xfrm>
                <a:prstGeom prst="round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09" name="Slider Thumb"/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8842028" y="5600669"/>
                  <a:ext cx="72433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06" name="모서리가 둥근 직사각형 45"/>
              <p:cNvSpPr/>
              <p:nvPr/>
            </p:nvSpPr>
            <p:spPr>
              <a:xfrm>
                <a:off x="351002" y="3689864"/>
                <a:ext cx="1298714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25.32</a:t>
                </a:r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07" name="제목 2"/>
              <p:cNvSpPr txBox="1">
                <a:spLocks/>
              </p:cNvSpPr>
              <p:nvPr/>
            </p:nvSpPr>
            <p:spPr bwMode="auto">
              <a:xfrm>
                <a:off x="351002" y="3918134"/>
                <a:ext cx="1298714" cy="196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vl="0">
                  <a:lnSpc>
                    <a:spcPct val="115000"/>
                  </a:lnSpc>
                  <a:buClr>
                    <a:srgbClr val="336699"/>
                  </a:buClr>
                </a:pP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Available input range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: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1.00  ~ 100.00</a:t>
                </a:r>
                <a:endParaRPr kumimoji="0"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04" name="모서리가 둥근 직사각형 58"/>
            <p:cNvSpPr/>
            <p:nvPr/>
          </p:nvSpPr>
          <p:spPr>
            <a:xfrm>
              <a:off x="4195273" y="5330281"/>
              <a:ext cx="211134" cy="128275"/>
            </a:xfrm>
            <a:prstGeom prst="roundRect">
              <a:avLst>
                <a:gd name="adj" fmla="val 187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Apply</a:t>
              </a:r>
              <a:endParaRPr lang="ko-KR" altLang="en-US" sz="5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298450" y="1322514"/>
            <a:ext cx="1300364" cy="552552"/>
            <a:chOff x="3107693" y="4906004"/>
            <a:chExt cx="1300364" cy="552552"/>
          </a:xfrm>
        </p:grpSpPr>
        <p:grpSp>
          <p:nvGrpSpPr>
            <p:cNvPr id="111" name="그룹 110"/>
            <p:cNvGrpSpPr/>
            <p:nvPr/>
          </p:nvGrpSpPr>
          <p:grpSpPr>
            <a:xfrm>
              <a:off x="3107693" y="4906004"/>
              <a:ext cx="1300364" cy="424277"/>
              <a:chOff x="351002" y="3689864"/>
              <a:chExt cx="1300364" cy="424277"/>
            </a:xfrm>
          </p:grpSpPr>
          <p:grpSp>
            <p:nvGrpSpPr>
              <p:cNvPr id="113" name="그룹 112"/>
              <p:cNvGrpSpPr/>
              <p:nvPr/>
            </p:nvGrpSpPr>
            <p:grpSpPr>
              <a:xfrm rot="10800000">
                <a:off x="352636" y="3892977"/>
                <a:ext cx="1298730" cy="89256"/>
                <a:chOff x="6962553" y="5600669"/>
                <a:chExt cx="2670967" cy="183564"/>
              </a:xfrm>
            </p:grpSpPr>
            <p:sp>
              <p:nvSpPr>
                <p:cNvPr id="116" name="Track"/>
                <p:cNvSpPr>
                  <a:spLocks/>
                </p:cNvSpPr>
                <p:nvPr>
                  <p:custDataLst>
                    <p:tags r:id="rId1"/>
                  </p:custDataLst>
                </p:nvPr>
              </p:nvSpPr>
              <p:spPr bwMode="auto">
                <a:xfrm>
                  <a:off x="6962553" y="5658728"/>
                  <a:ext cx="2670967" cy="67449"/>
                </a:xfrm>
                <a:prstGeom prst="round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  <p:sp>
              <p:nvSpPr>
                <p:cNvPr id="120" name="Slider Thumb"/>
                <p:cNvSpPr>
                  <a:spLocks/>
                </p:cNvSpPr>
                <p:nvPr>
                  <p:custDataLst>
                    <p:tags r:id="rId2"/>
                  </p:custDataLst>
                </p:nvPr>
              </p:nvSpPr>
              <p:spPr bwMode="auto">
                <a:xfrm>
                  <a:off x="8842028" y="5600669"/>
                  <a:ext cx="72433" cy="183564"/>
                </a:xfrm>
                <a:prstGeom prst="roundRect">
                  <a:avLst/>
                </a:prstGeom>
                <a:solidFill>
                  <a:srgbClr val="D9D9D9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  <p:sp>
            <p:nvSpPr>
              <p:cNvPr id="114" name="모서리가 둥근 직사각형 45"/>
              <p:cNvSpPr/>
              <p:nvPr/>
            </p:nvSpPr>
            <p:spPr>
              <a:xfrm>
                <a:off x="351002" y="3689864"/>
                <a:ext cx="1298714" cy="132896"/>
              </a:xfrm>
              <a:prstGeom prst="round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r"/>
                <a:r>
                  <a:rPr lang="en-US" altLang="ko-KR" sz="600" dirty="0">
                    <a:solidFill>
                      <a:prstClr val="white">
                        <a:lumMod val="50000"/>
                      </a:prstClr>
                    </a:solidFill>
                    <a:latin typeface="+mn-ea"/>
                  </a:rPr>
                  <a:t>25.32</a:t>
                </a:r>
                <a:endParaRPr lang="ko-KR" altLang="en-US" sz="600" dirty="0">
                  <a:solidFill>
                    <a:prstClr val="white">
                      <a:lumMod val="50000"/>
                    </a:prstClr>
                  </a:solidFill>
                  <a:latin typeface="+mn-ea"/>
                </a:endParaRPr>
              </a:p>
            </p:txBody>
          </p:sp>
          <p:sp>
            <p:nvSpPr>
              <p:cNvPr id="115" name="제목 2"/>
              <p:cNvSpPr txBox="1">
                <a:spLocks/>
              </p:cNvSpPr>
              <p:nvPr/>
            </p:nvSpPr>
            <p:spPr bwMode="auto">
              <a:xfrm>
                <a:off x="351002" y="3918134"/>
                <a:ext cx="1298714" cy="1960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vl="0">
                  <a:lnSpc>
                    <a:spcPct val="115000"/>
                  </a:lnSpc>
                  <a:buClr>
                    <a:srgbClr val="336699"/>
                  </a:buClr>
                </a:pP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Available input range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:</a:t>
                </a:r>
                <a:r>
                  <a:rPr kumimoji="0" lang="ko-KR" altLang="en-US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</a:t>
                </a:r>
                <a:r>
                  <a:rPr kumimoji="0" lang="en-US" altLang="ko-KR" sz="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  <a:ea typeface="+mn-ea"/>
                    <a:cs typeface="Calibri" pitchFamily="34" charset="0"/>
                  </a:rPr>
                  <a:t> 1.00  ~ 100.00</a:t>
                </a:r>
                <a:endParaRPr kumimoji="0" lang="en-US" altLang="ko-KR" sz="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  <a:ea typeface="+mn-ea"/>
                </a:endParaRPr>
              </a:p>
            </p:txBody>
          </p:sp>
        </p:grpSp>
        <p:sp>
          <p:nvSpPr>
            <p:cNvPr id="112" name="모서리가 둥근 직사각형 58"/>
            <p:cNvSpPr/>
            <p:nvPr/>
          </p:nvSpPr>
          <p:spPr>
            <a:xfrm>
              <a:off x="4195273" y="5330281"/>
              <a:ext cx="211134" cy="128275"/>
            </a:xfrm>
            <a:prstGeom prst="roundRect">
              <a:avLst>
                <a:gd name="adj" fmla="val 1873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500" b="1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Apply</a:t>
              </a:r>
              <a:endParaRPr lang="ko-KR" altLang="en-US" sz="500" b="1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직사각형 122"/>
          <p:cNvSpPr/>
          <p:nvPr/>
        </p:nvSpPr>
        <p:spPr>
          <a:xfrm>
            <a:off x="9984306" y="528839"/>
            <a:ext cx="2194848" cy="1193797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37918" y="3866650"/>
            <a:ext cx="15221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Drag &amp; drop the widget into the dashboard area</a:t>
            </a:r>
            <a:endParaRPr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62184" y="39089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981573" y="947560"/>
            <a:ext cx="820826" cy="248845"/>
          </a:xfrm>
          <a:prstGeom prst="rect">
            <a:avLst/>
          </a:prstGeom>
          <a:noFill/>
          <a:ln w="63500">
            <a:solidFill>
              <a:srgbClr val="00B05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31930" y="1907811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1031930" y="2830023"/>
            <a:ext cx="820826" cy="248845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데이터소스이름</a:t>
            </a:r>
          </a:p>
        </p:txBody>
      </p:sp>
    </p:spTree>
    <p:extLst>
      <p:ext uri="{BB962C8B-B14F-4D97-AF65-F5344CB8AC3E}">
        <p14:creationId xmlns:p14="http://schemas.microsoft.com/office/powerpoint/2010/main" val="2812491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298810" y="4147899"/>
            <a:ext cx="5542793" cy="53065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4.</a:t>
            </a:r>
            <a:r>
              <a:rPr lang="ko-KR" altLang="en-US" dirty="0">
                <a:latin typeface="+mn-ea"/>
              </a:rPr>
              <a:t> 대시보드 편집모드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데이터소스 패널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사용자 정의 필드 </a:t>
            </a:r>
            <a:r>
              <a:rPr lang="en-US" altLang="ko-KR" dirty="0">
                <a:latin typeface="+mn-ea"/>
              </a:rPr>
              <a:t>(3)</a:t>
            </a:r>
            <a:endParaRPr kumimoji="1"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</a:rPr>
              <a:t>컬럼 이름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초기값으로 각 속성명에 숫자 순차적으로 부여됨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Parameter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(n)</a:t>
            </a:r>
          </a:p>
          <a:p>
            <a:r>
              <a:rPr lang="ko-KR" altLang="en-US" dirty="0">
                <a:latin typeface="+mn-ea"/>
              </a:rPr>
              <a:t>매개변수 설정 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초기값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최대값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최소값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입력 제한 사항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solidFill>
                  <a:prstClr val="black"/>
                </a:solidFill>
                <a:latin typeface="+mn-ea"/>
                <a:cs typeface="Nanum Gothic" charset="-127"/>
              </a:rPr>
              <a:t>숫자만 입력 가능</a:t>
            </a:r>
            <a:endParaRPr lang="en-US" altLang="ko-KR" dirty="0">
              <a:solidFill>
                <a:prstClr val="black"/>
              </a:solidFill>
              <a:latin typeface="+mn-ea"/>
              <a:cs typeface="Nanum Gothic" charset="-127"/>
            </a:endParaRPr>
          </a:p>
          <a:p>
            <a:r>
              <a:rPr lang="ko-KR" altLang="en-US" dirty="0">
                <a:latin typeface="+mn-ea"/>
              </a:rPr>
              <a:t>컬럼추가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solidFill>
                  <a:srgbClr val="FF0000"/>
                </a:solidFill>
                <a:latin typeface="+mn-ea"/>
              </a:rPr>
              <a:t>Dimension</a:t>
            </a:r>
            <a:r>
              <a:rPr lang="ko-KR" altLang="en-US" dirty="0">
                <a:latin typeface="+mn-ea"/>
              </a:rPr>
              <a:t> 컬럼 목록 중 선택 가능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/>
              <a:t>목록구성</a:t>
            </a:r>
            <a:endParaRPr lang="en-US" altLang="ko-KR" dirty="0"/>
          </a:p>
          <a:p>
            <a:pPr lvl="2"/>
            <a:r>
              <a:rPr lang="ko-KR" altLang="en-US" dirty="0"/>
              <a:t>속성아이콘 </a:t>
            </a:r>
            <a:r>
              <a:rPr lang="en-US" altLang="ko-KR" dirty="0"/>
              <a:t>+</a:t>
            </a:r>
            <a:r>
              <a:rPr lang="ko-KR" altLang="en-US" dirty="0"/>
              <a:t> 컬럼명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 최소값 최대값</a:t>
            </a:r>
            <a:endParaRPr lang="en-US" altLang="ko-KR" dirty="0"/>
          </a:p>
          <a:p>
            <a:pPr lvl="1"/>
            <a:r>
              <a:rPr lang="ko-KR" altLang="en-US" dirty="0"/>
              <a:t>페이징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15</a:t>
            </a:r>
            <a:r>
              <a:rPr lang="ko-KR" altLang="en-US" dirty="0"/>
              <a:t>개씩</a:t>
            </a:r>
            <a:endParaRPr lang="en-US" altLang="ko-KR" dirty="0"/>
          </a:p>
          <a:p>
            <a:pPr lvl="1"/>
            <a:r>
              <a:rPr lang="ko-KR" altLang="en-US" dirty="0"/>
              <a:t>클릭 </a:t>
            </a:r>
            <a:r>
              <a:rPr lang="en-US" altLang="ko-KR" dirty="0"/>
              <a:t>&gt;</a:t>
            </a:r>
            <a:r>
              <a:rPr lang="ko-KR" altLang="en-US" dirty="0"/>
              <a:t> 기본값</a:t>
            </a:r>
            <a:r>
              <a:rPr lang="en-US" altLang="ko-KR" dirty="0"/>
              <a:t>,</a:t>
            </a:r>
            <a:r>
              <a:rPr lang="ko-KR" altLang="en-US" dirty="0"/>
              <a:t> 최소값</a:t>
            </a:r>
            <a:r>
              <a:rPr lang="en-US" altLang="ko-KR" dirty="0"/>
              <a:t>,</a:t>
            </a:r>
            <a:r>
              <a:rPr lang="ko-KR" altLang="en-US" dirty="0"/>
              <a:t> 최대값 입력 필드에 해당 컬럼 추가</a:t>
            </a:r>
            <a:endParaRPr lang="en-US" altLang="ko-KR" dirty="0"/>
          </a:p>
          <a:p>
            <a:pPr lvl="2"/>
            <a:r>
              <a:rPr lang="ko-KR" altLang="en-US" dirty="0"/>
              <a:t>기본값</a:t>
            </a:r>
            <a:r>
              <a:rPr lang="en-US" altLang="ko-KR" dirty="0"/>
              <a:t>,</a:t>
            </a:r>
            <a:r>
              <a:rPr lang="ko-KR" altLang="en-US" dirty="0"/>
              <a:t> 최소값 </a:t>
            </a:r>
            <a:r>
              <a:rPr lang="en-US" altLang="ko-KR" dirty="0"/>
              <a:t>:</a:t>
            </a:r>
            <a:r>
              <a:rPr lang="ko-KR" altLang="en-US" dirty="0"/>
              <a:t> 데이터 값 중 최소값으로 입력됨</a:t>
            </a:r>
            <a:endParaRPr lang="en-US" altLang="ko-KR" dirty="0"/>
          </a:p>
          <a:p>
            <a:pPr lvl="2"/>
            <a:r>
              <a:rPr lang="ko-KR" altLang="en-US" dirty="0"/>
              <a:t>최대값 </a:t>
            </a:r>
            <a:r>
              <a:rPr lang="en-US" altLang="ko-KR" dirty="0"/>
              <a:t>:</a:t>
            </a:r>
            <a:r>
              <a:rPr lang="ko-KR" altLang="en-US" dirty="0"/>
              <a:t> 데이터 값 중 최대값으로 입력됨</a:t>
            </a:r>
            <a:endParaRPr lang="en-US" altLang="ko-KR" dirty="0"/>
          </a:p>
          <a:p>
            <a:pPr lvl="1"/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0000"/>
                </a:solidFill>
              </a:rPr>
              <a:t>중요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  <a:r>
              <a:rPr lang="ko-KR" altLang="en-US" dirty="0">
                <a:solidFill>
                  <a:srgbClr val="FF0000"/>
                </a:solidFill>
              </a:rPr>
              <a:t> 매개변수 생성과 동시에 매개변수 패널에 추가됨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endParaRPr lang="en-US" altLang="ko-KR" dirty="0">
              <a:latin typeface="+mn-ea"/>
            </a:endParaRPr>
          </a:p>
          <a:p>
            <a:endParaRPr kumimoji="1" lang="ko-KR" altLang="en-US" dirty="0">
              <a:latin typeface="+mn-ea"/>
            </a:endParaRPr>
          </a:p>
          <a:p>
            <a:endParaRPr kumimoji="1" lang="ko-KR" altLang="en-US" dirty="0"/>
          </a:p>
        </p:txBody>
      </p:sp>
      <p:sp>
        <p:nvSpPr>
          <p:cNvPr id="54" name="모서리가 둥근 직사각형 58"/>
          <p:cNvSpPr/>
          <p:nvPr/>
        </p:nvSpPr>
        <p:spPr>
          <a:xfrm>
            <a:off x="2253063" y="3095246"/>
            <a:ext cx="1020629" cy="23438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Parameter</a:t>
            </a:r>
            <a:endParaRPr lang="en-US" altLang="ko-KR" sz="7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202305" y="2046215"/>
            <a:ext cx="3444887" cy="253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8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Parameter custom column</a:t>
            </a:r>
            <a:endParaRPr lang="en-US" altLang="ko-KR" sz="8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90365" y="1895569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모서리가 둥근 직사각형 58"/>
          <p:cNvSpPr/>
          <p:nvPr/>
        </p:nvSpPr>
        <p:spPr>
          <a:xfrm>
            <a:off x="2253063" y="2503719"/>
            <a:ext cx="1020629" cy="23438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Column name</a:t>
            </a:r>
            <a:endParaRPr lang="en-US" altLang="ko-KR" sz="700" b="1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cxnSp>
        <p:nvCxnSpPr>
          <p:cNvPr id="69" name="직선 연결선[R] 68"/>
          <p:cNvCxnSpPr/>
          <p:nvPr/>
        </p:nvCxnSpPr>
        <p:spPr>
          <a:xfrm>
            <a:off x="2003696" y="2324243"/>
            <a:ext cx="61777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직사각형 58"/>
          <p:cNvSpPr/>
          <p:nvPr/>
        </p:nvSpPr>
        <p:spPr>
          <a:xfrm>
            <a:off x="2298811" y="2702447"/>
            <a:ext cx="5542794" cy="192534"/>
          </a:xfrm>
          <a:prstGeom prst="roundRect">
            <a:avLst>
              <a:gd name="adj" fmla="val 785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Parameter (1)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3887123" y="5257127"/>
            <a:ext cx="2358094" cy="249130"/>
            <a:chOff x="4093583" y="6193790"/>
            <a:chExt cx="2358094" cy="249130"/>
          </a:xfrm>
        </p:grpSpPr>
        <p:sp>
          <p:nvSpPr>
            <p:cNvPr id="82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4" name="모서리가 둥근 직사각형 58"/>
          <p:cNvSpPr/>
          <p:nvPr/>
        </p:nvSpPr>
        <p:spPr>
          <a:xfrm>
            <a:off x="2324644" y="4194445"/>
            <a:ext cx="1020629" cy="23438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Value by column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6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2387363" y="4388531"/>
            <a:ext cx="1147411" cy="180000"/>
          </a:xfrm>
          <a:prstGeom prst="rect">
            <a:avLst/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Select column</a:t>
            </a:r>
          </a:p>
        </p:txBody>
      </p:sp>
      <p:sp>
        <p:nvSpPr>
          <p:cNvPr id="94" name="모서리가 둥근 직사각형 58"/>
          <p:cNvSpPr/>
          <p:nvPr/>
        </p:nvSpPr>
        <p:spPr>
          <a:xfrm>
            <a:off x="6672300" y="2514674"/>
            <a:ext cx="1222602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600">
                <a:solidFill>
                  <a:srgbClr val="FF0000"/>
                </a:solidFill>
                <a:latin typeface="+mn-ea"/>
                <a:cs typeface="Nanum Gothic" charset="-127"/>
                <a:sym typeface="Wingdings"/>
              </a:rPr>
              <a:t>Requested</a:t>
            </a:r>
            <a:endParaRPr lang="ko-KR" altLang="en-US" sz="600" dirty="0">
              <a:solidFill>
                <a:srgbClr val="FF0000"/>
              </a:solidFill>
              <a:latin typeface="+mn-ea"/>
              <a:cs typeface="Nanum Gothic" charset="-127"/>
              <a:sym typeface="Wingdings"/>
            </a:endParaRPr>
          </a:p>
        </p:txBody>
      </p:sp>
      <p:sp>
        <p:nvSpPr>
          <p:cNvPr id="110" name="타원 109"/>
          <p:cNvSpPr/>
          <p:nvPr/>
        </p:nvSpPr>
        <p:spPr>
          <a:xfrm>
            <a:off x="2120520" y="413939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모서리가 둥근 직사각형 58"/>
          <p:cNvSpPr/>
          <p:nvPr/>
        </p:nvSpPr>
        <p:spPr>
          <a:xfrm>
            <a:off x="3183211" y="3377281"/>
            <a:ext cx="4658394" cy="192534"/>
          </a:xfrm>
          <a:prstGeom prst="roundRect">
            <a:avLst>
              <a:gd name="adj" fmla="val 785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Enter default value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9" name="모서리가 둥근 직사각형 58"/>
          <p:cNvSpPr/>
          <p:nvPr/>
        </p:nvSpPr>
        <p:spPr>
          <a:xfrm>
            <a:off x="3183211" y="3617913"/>
            <a:ext cx="4658393" cy="192534"/>
          </a:xfrm>
          <a:prstGeom prst="roundRect">
            <a:avLst>
              <a:gd name="adj" fmla="val 785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Enter maximum value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0" name="모서리가 둥근 직사각형 58"/>
          <p:cNvSpPr/>
          <p:nvPr/>
        </p:nvSpPr>
        <p:spPr>
          <a:xfrm>
            <a:off x="2324644" y="3617913"/>
            <a:ext cx="1020629" cy="23438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Maximum value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1" name="모서리가 둥근 직사각형 58"/>
          <p:cNvSpPr/>
          <p:nvPr/>
        </p:nvSpPr>
        <p:spPr>
          <a:xfrm>
            <a:off x="3183211" y="3858545"/>
            <a:ext cx="4658393" cy="192534"/>
          </a:xfrm>
          <a:prstGeom prst="roundRect">
            <a:avLst>
              <a:gd name="adj" fmla="val 7859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r>
              <a:rPr lang="en-US" altLang="ko-KR" sz="7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Enter minimum value</a:t>
            </a:r>
            <a:endParaRPr lang="ko-KR" altLang="en-US" sz="7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2" name="모서리가 둥근 직사각형 58"/>
          <p:cNvSpPr/>
          <p:nvPr/>
        </p:nvSpPr>
        <p:spPr>
          <a:xfrm>
            <a:off x="2324644" y="3858545"/>
            <a:ext cx="1020629" cy="23438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Minimum value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7" name="모서리가 둥근 직사각형 58"/>
          <p:cNvSpPr/>
          <p:nvPr/>
        </p:nvSpPr>
        <p:spPr>
          <a:xfrm>
            <a:off x="2324644" y="3356045"/>
            <a:ext cx="1020629" cy="23438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Default value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2120520" y="260108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20520" y="316808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7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모서리가 둥근 직사각형 58"/>
          <p:cNvSpPr/>
          <p:nvPr/>
        </p:nvSpPr>
        <p:spPr>
          <a:xfrm>
            <a:off x="6672300" y="3161300"/>
            <a:ext cx="1222602" cy="223427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/>
          <a:lstStyle/>
          <a:p>
            <a:pPr algn="r">
              <a:lnSpc>
                <a:spcPct val="150000"/>
              </a:lnSpc>
            </a:pPr>
            <a:r>
              <a:rPr lang="en-US" altLang="ko-KR" sz="600">
                <a:solidFill>
                  <a:srgbClr val="FF0000"/>
                </a:solidFill>
                <a:latin typeface="+mn-ea"/>
                <a:cs typeface="Nanum Gothic" charset="-127"/>
                <a:sym typeface="Wingdings"/>
              </a:rPr>
              <a:t>Requested</a:t>
            </a:r>
            <a:endParaRPr lang="ko-KR" altLang="en-US" sz="600" dirty="0">
              <a:solidFill>
                <a:srgbClr val="FF0000"/>
              </a:solidFill>
              <a:latin typeface="+mn-ea"/>
              <a:cs typeface="Nanum Gothic" charset="-127"/>
              <a:sym typeface="Wingdings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2392218" y="4828111"/>
            <a:ext cx="1154138" cy="1074261"/>
            <a:chOff x="5515348" y="5190061"/>
            <a:chExt cx="1154138" cy="1074261"/>
          </a:xfrm>
        </p:grpSpPr>
        <p:sp>
          <p:nvSpPr>
            <p:cNvPr id="53" name="Username Box"/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5515348" y="5190061"/>
              <a:ext cx="1154138" cy="1074261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32400" rIns="72000" bIns="32400" rtlCol="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533998" y="5200054"/>
              <a:ext cx="1128761" cy="134498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63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/>
            <a:lstStyle/>
            <a:p>
              <a:r>
                <a:rPr lang="en-US" altLang="ko-KR" sz="500" dirty="0">
                  <a:solidFill>
                    <a:schemeClr val="bg1">
                      <a:lumMod val="50000"/>
                    </a:schemeClr>
                  </a:solidFill>
                  <a:latin typeface="+mn-ea"/>
                  <a:cs typeface="Nanum Gothic" charset="-127"/>
                </a:rPr>
                <a:t>Dimension</a:t>
              </a:r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66" t="11214" r="11202" b="70584"/>
            <a:stretch/>
          </p:blipFill>
          <p:spPr>
            <a:xfrm>
              <a:off x="5603927" y="5330065"/>
              <a:ext cx="797435" cy="827155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 rot="5400000">
              <a:off x="6070743" y="5607215"/>
              <a:ext cx="45719" cy="1151766"/>
              <a:chOff x="4636660" y="2001078"/>
              <a:chExt cx="259406" cy="1749287"/>
            </a:xfrm>
          </p:grpSpPr>
          <p:sp>
            <p:nvSpPr>
              <p:cNvPr id="64" name="자유형 63"/>
              <p:cNvSpPr/>
              <p:nvPr/>
            </p:nvSpPr>
            <p:spPr>
              <a:xfrm>
                <a:off x="4636660" y="2001078"/>
                <a:ext cx="181829" cy="1749287"/>
              </a:xfrm>
              <a:custGeom>
                <a:avLst/>
                <a:gdLst>
                  <a:gd name="connsiteX0" fmla="*/ 107618 w 181829"/>
                  <a:gd name="connsiteY0" fmla="*/ 0 h 1749287"/>
                  <a:gd name="connsiteX1" fmla="*/ 1601 w 181829"/>
                  <a:gd name="connsiteY1" fmla="*/ 536713 h 1749287"/>
                  <a:gd name="connsiteX2" fmla="*/ 180505 w 181829"/>
                  <a:gd name="connsiteY2" fmla="*/ 1239079 h 1749287"/>
                  <a:gd name="connsiteX3" fmla="*/ 87740 w 181829"/>
                  <a:gd name="connsiteY3" fmla="*/ 1749287 h 174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829" h="1749287">
                    <a:moveTo>
                      <a:pt x="107618" y="0"/>
                    </a:moveTo>
                    <a:cubicBezTo>
                      <a:pt x="48535" y="165100"/>
                      <a:pt x="-10547" y="330200"/>
                      <a:pt x="1601" y="536713"/>
                    </a:cubicBezTo>
                    <a:cubicBezTo>
                      <a:pt x="13749" y="743226"/>
                      <a:pt x="166149" y="1036983"/>
                      <a:pt x="180505" y="1239079"/>
                    </a:cubicBezTo>
                    <a:cubicBezTo>
                      <a:pt x="194861" y="1441175"/>
                      <a:pt x="87740" y="1749287"/>
                      <a:pt x="87740" y="1749287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+mn-ea"/>
                </a:endParaRPr>
              </a:p>
            </p:txBody>
          </p:sp>
          <p:sp>
            <p:nvSpPr>
              <p:cNvPr id="65" name="자유형 64"/>
              <p:cNvSpPr/>
              <p:nvPr/>
            </p:nvSpPr>
            <p:spPr>
              <a:xfrm>
                <a:off x="4714237" y="2001078"/>
                <a:ext cx="181829" cy="1749287"/>
              </a:xfrm>
              <a:custGeom>
                <a:avLst/>
                <a:gdLst>
                  <a:gd name="connsiteX0" fmla="*/ 107618 w 181829"/>
                  <a:gd name="connsiteY0" fmla="*/ 0 h 1749287"/>
                  <a:gd name="connsiteX1" fmla="*/ 1601 w 181829"/>
                  <a:gd name="connsiteY1" fmla="*/ 536713 h 1749287"/>
                  <a:gd name="connsiteX2" fmla="*/ 180505 w 181829"/>
                  <a:gd name="connsiteY2" fmla="*/ 1239079 h 1749287"/>
                  <a:gd name="connsiteX3" fmla="*/ 87740 w 181829"/>
                  <a:gd name="connsiteY3" fmla="*/ 1749287 h 1749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829" h="1749287">
                    <a:moveTo>
                      <a:pt x="107618" y="0"/>
                    </a:moveTo>
                    <a:cubicBezTo>
                      <a:pt x="48535" y="165100"/>
                      <a:pt x="-10547" y="330200"/>
                      <a:pt x="1601" y="536713"/>
                    </a:cubicBezTo>
                    <a:cubicBezTo>
                      <a:pt x="13749" y="743226"/>
                      <a:pt x="166149" y="1036983"/>
                      <a:pt x="180505" y="1239079"/>
                    </a:cubicBezTo>
                    <a:cubicBezTo>
                      <a:pt x="194861" y="1441175"/>
                      <a:pt x="87740" y="1749287"/>
                      <a:pt x="87740" y="1749287"/>
                    </a:cubicBezTo>
                  </a:path>
                </a:pathLst>
              </a:custGeom>
              <a:noFill/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>
                  <a:latin typeface="+mn-ea"/>
                </a:endParaRPr>
              </a:p>
            </p:txBody>
          </p:sp>
        </p:grpSp>
      </p:grpSp>
      <p:sp>
        <p:nvSpPr>
          <p:cNvPr id="67" name="직사각형 66"/>
          <p:cNvSpPr/>
          <p:nvPr/>
        </p:nvSpPr>
        <p:spPr>
          <a:xfrm>
            <a:off x="2323791" y="4746315"/>
            <a:ext cx="1306586" cy="1237944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2323791" y="4347783"/>
            <a:ext cx="1306586" cy="248443"/>
          </a:xfrm>
          <a:prstGeom prst="rect">
            <a:avLst/>
          </a:prstGeom>
          <a:noFill/>
          <a:ln w="31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endParaRPr kumimoji="1" lang="en-US" altLang="ko-KR" sz="600" dirty="0">
              <a:latin typeface="+mn-ea"/>
              <a:cs typeface="Nanum Gothic" charset="-127"/>
            </a:endParaRPr>
          </a:p>
        </p:txBody>
      </p:sp>
      <p:cxnSp>
        <p:nvCxnSpPr>
          <p:cNvPr id="88" name="직선 화살표 연결선 87"/>
          <p:cNvCxnSpPr>
            <a:stCxn id="68" idx="2"/>
          </p:cNvCxnSpPr>
          <p:nvPr/>
        </p:nvCxnSpPr>
        <p:spPr>
          <a:xfrm>
            <a:off x="2977084" y="4596226"/>
            <a:ext cx="0" cy="150089"/>
          </a:xfrm>
          <a:prstGeom prst="straightConnector1">
            <a:avLst/>
          </a:prstGeom>
          <a:ln w="3175">
            <a:solidFill>
              <a:srgbClr val="7030A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58"/>
          <p:cNvSpPr/>
          <p:nvPr/>
        </p:nvSpPr>
        <p:spPr>
          <a:xfrm>
            <a:off x="2666855" y="4972602"/>
            <a:ext cx="879500" cy="234382"/>
          </a:xfrm>
          <a:prstGeom prst="roundRect">
            <a:avLst>
              <a:gd name="adj" fmla="val 0"/>
            </a:avLst>
          </a:prstGeom>
          <a:noFill/>
          <a:ln w="63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t"/>
          <a:lstStyle/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1 -100</a:t>
            </a: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50 </a:t>
            </a:r>
            <a:r>
              <a:rPr lang="mr-IN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2,345</a:t>
            </a: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1 -100</a:t>
            </a: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50 </a:t>
            </a:r>
            <a:r>
              <a:rPr lang="mr-IN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2,345</a:t>
            </a: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1 -100</a:t>
            </a: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50 </a:t>
            </a:r>
            <a:r>
              <a:rPr lang="mr-IN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–</a:t>
            </a: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2,345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500" dirty="0">
                <a:solidFill>
                  <a:schemeClr val="tx1">
                    <a:lumMod val="50000"/>
                    <a:lumOff val="50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1 -100</a:t>
            </a:r>
            <a:endParaRPr lang="ko-KR" altLang="en-US" sz="500" dirty="0">
              <a:solidFill>
                <a:schemeClr val="tx1">
                  <a:lumMod val="50000"/>
                  <a:lumOff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05062" y="548486"/>
            <a:ext cx="12086938" cy="6290889"/>
          </a:xfrm>
          <a:prstGeom prst="rect">
            <a:avLst/>
          </a:prstGeom>
          <a:noFill/>
          <a:ln w="63500">
            <a:solidFill>
              <a:srgbClr val="00B0F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97" y="2120725"/>
            <a:ext cx="141959" cy="1261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7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0" y="1"/>
            <a:ext cx="12146188" cy="6839374"/>
          </a:xfrm>
          <a:prstGeom prst="rect">
            <a:avLst/>
          </a:prstGeom>
          <a:solidFill>
            <a:schemeClr val="tx1">
              <a:alpha val="4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b="1" dirty="0" smtClean="0">
                <a:solidFill>
                  <a:schemeClr val="bg1"/>
                </a:solidFill>
                <a:ea typeface="Nanum Gothic" charset="-127"/>
                <a:cs typeface="Nanum Gothic" charset="-127"/>
              </a:rPr>
              <a:t>추후</a:t>
            </a:r>
            <a:endParaRPr kumimoji="1" lang="ko-KR" altLang="en-US" sz="700" b="1" dirty="0">
              <a:solidFill>
                <a:schemeClr val="bg1"/>
              </a:solidFill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537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ko-KR" altLang="en-US" dirty="0"/>
              <a:t>기타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859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b="1" dirty="0">
                <a:latin typeface="Nanum Gothic" charset="-127"/>
                <a:ea typeface="Nanum Gothic" charset="-127"/>
                <a:cs typeface="Nanum Gothic" charset="-127"/>
              </a:rPr>
              <a:t>Basic Confirmation &amp; Alert Popup</a:t>
            </a:r>
            <a:endParaRPr lang="ko-KR" altLang="en-US" b="1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33" name="슬라이드 번호 개체 틀 7"/>
          <p:cNvSpPr txBox="1">
            <a:spLocks/>
          </p:cNvSpPr>
          <p:nvPr/>
        </p:nvSpPr>
        <p:spPr>
          <a:xfrm>
            <a:off x="11840100" y="1"/>
            <a:ext cx="351900" cy="260648"/>
          </a:xfrm>
          <a:prstGeom prst="rect">
            <a:avLst/>
          </a:prstGeom>
        </p:spPr>
        <p:txBody>
          <a:bodyPr lIns="0" tIns="0" rIns="36000" bIns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B00E03F-6C3C-4996-8BB2-B710E9BCD333}" type="slidenum">
              <a:rPr lang="ko-KR" altLang="en-US" sz="600">
                <a:latin typeface="Nanum Gothic" charset="-127"/>
                <a:ea typeface="Nanum Gothic" charset="-127"/>
                <a:cs typeface="Nanum Gothic" charset="-127"/>
              </a:rPr>
              <a:pPr algn="ctr"/>
              <a:t>9</a:t>
            </a:fld>
            <a:endParaRPr lang="ko-KR" altLang="en-US" sz="600" dirty="0">
              <a:latin typeface="Nanum Gothic" charset="-127"/>
              <a:ea typeface="Nanum Gothic" charset="-127"/>
              <a:cs typeface="Nanum Gothic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83465" y="608412"/>
          <a:ext cx="11556634" cy="48993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95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50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06009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6680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2525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60985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No.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Detail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BTN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Sub-case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Toast popup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저장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저장하지 않은 작업이 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저장하고 나가시겠습니까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무시하고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저장하고 닫기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>
                          <a:latin typeface="+mn-ea"/>
                          <a:ea typeface="+mn-ea"/>
                          <a:cs typeface="Nanum Gothic" charset="-127"/>
                        </a:rPr>
                        <a:t> 입력 글자수 초과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네트워크 에러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latin typeface="+mn-ea"/>
                          <a:ea typeface="+mn-ea"/>
                          <a:cs typeface="Nanum Gothic" charset="-127"/>
                        </a:rPr>
                        <a:t>[010.0]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워크북이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‘대시보드이름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생성되었습니다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워크북내의 대시보드가 모두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8430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워크북이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대시보드가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36494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댓글이 삭제되었습니다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36494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 확인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위젯을 삭제하시겠습니까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위젯 삭제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정의 필드 생성 완료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컬럼이름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컬럼이 생성되었습니다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re-ingestion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편집을 저장하고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필수 필터 설정 화면으로 이동하시겠습니까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(sub)You can change essential filter setting and refresh </a:t>
                      </a:r>
                      <a:r>
                        <a:rPr lang="en-US" altLang="ko-KR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datasource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계속 진행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대시보드 열람화면에서 팝업 출력 </a:t>
                      </a:r>
                      <a:r>
                        <a:rPr lang="en-US" altLang="ko-KR" sz="700" b="0" i="0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 [041.0] 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preparing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준비중입니다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조금 후에 다시 확인해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[019.0]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소스가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disabled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인 경우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엔진이상으로 데이터 소스를 사용할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 관리자에게 문의해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확인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70105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[043.0]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차트 리셋 확인 팝업</a:t>
                      </a:r>
                    </a:p>
                  </a:txBody>
                  <a:tcPr marL="36000" marR="36000" marT="36000" marB="3600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(main)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변경하시겠습니까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b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</a:b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데이터소스를 변경하면 차트가 초기화 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571445129"/>
                  </a:ext>
                </a:extLst>
              </a:tr>
              <a:tr h="170105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 err="1">
                          <a:latin typeface="+mn-ea"/>
                          <a:ea typeface="+mn-ea"/>
                          <a:cs typeface="Nanum Gothic" charset="-127"/>
                        </a:rPr>
                        <a:t>데이터소스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변경</a:t>
                      </a: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xmlns="" val="376111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35778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Non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7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7" ma:contentTypeDescription="새 문서를 만듭니다." ma:contentTypeScope="" ma:versionID="bf5227234c51d3465bf18b699786f542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ff48e8f91cd000c70ca2783366f282ec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2528CA-127C-49CF-AD38-8CC8CA1BE1C2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dce9f6cd-8cad-481c-ada1-382b0f2c0ac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717B6A0-B2B1-4367-8485-673D4204C8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F2E37A-1F3F-4BD0-9A9E-A1202E5861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58119</TotalTime>
  <Words>1675</Words>
  <Application>Microsoft Macintosh PowerPoint</Application>
  <PresentationFormat>와이드스크린</PresentationFormat>
  <Paragraphs>433</Paragraphs>
  <Slides>10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5" baseType="lpstr">
      <vt:lpstr>굴림</vt:lpstr>
      <vt:lpstr>나눔고딕</vt:lpstr>
      <vt:lpstr>나눔고딕OTF</vt:lpstr>
      <vt:lpstr>나눔고딕OTF ExtraBold</vt:lpstr>
      <vt:lpstr>맑은 고딕</vt:lpstr>
      <vt:lpstr>Calibri</vt:lpstr>
      <vt:lpstr>Helvetica57-Condensed</vt:lpstr>
      <vt:lpstr>Malgun Gothic</vt:lpstr>
      <vt:lpstr>Moebius Korea</vt:lpstr>
      <vt:lpstr>Nanum Gothic</vt:lpstr>
      <vt:lpstr>Nanum Gothic ExtraBold</vt:lpstr>
      <vt:lpstr>Nanum Gothic Regular</vt:lpstr>
      <vt:lpstr>Wingdings</vt:lpstr>
      <vt:lpstr>Arial</vt:lpstr>
      <vt:lpstr>8_Office 테마</vt:lpstr>
      <vt:lpstr>C-3.6 Workbook-W-Parameter</vt:lpstr>
      <vt:lpstr>Document history</vt:lpstr>
      <vt:lpstr>1 Widget-Parameter</vt:lpstr>
      <vt:lpstr>1. 매개변수 생성</vt:lpstr>
      <vt:lpstr>2. 매개변수 위젯</vt:lpstr>
      <vt:lpstr>3. 대시보드 편집모드 &gt; 파라미터 패널</vt:lpstr>
      <vt:lpstr>4. 대시보드 편집모드 &gt; 데이터소스 패널 &gt; 사용자 정의 필드 (3)</vt:lpstr>
      <vt:lpstr>기타 정의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HWANG AH YOUNG</cp:lastModifiedBy>
  <cp:revision>3165</cp:revision>
  <cp:lastPrinted>2018-05-09T07:52:44Z</cp:lastPrinted>
  <dcterms:created xsi:type="dcterms:W3CDTF">2017-02-17T04:44:42Z</dcterms:created>
  <dcterms:modified xsi:type="dcterms:W3CDTF">2019-08-16T09:41:24Z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